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3" r:id="rId2"/>
    <p:sldId id="345" r:id="rId3"/>
    <p:sldId id="346" r:id="rId4"/>
    <p:sldId id="334" r:id="rId5"/>
    <p:sldId id="341" r:id="rId6"/>
    <p:sldId id="342" r:id="rId7"/>
    <p:sldId id="257" r:id="rId8"/>
    <p:sldId id="335" r:id="rId9"/>
    <p:sldId id="305" r:id="rId10"/>
    <p:sldId id="307" r:id="rId11"/>
    <p:sldId id="309" r:id="rId12"/>
    <p:sldId id="330" r:id="rId13"/>
    <p:sldId id="265" r:id="rId14"/>
  </p:sldIdLst>
  <p:sldSz cx="9906000" cy="6858000" type="A4"/>
  <p:notesSz cx="9926638" cy="6797675"/>
  <p:embeddedFontLst>
    <p:embeddedFont>
      <p:font typeface="나눔고딕 ExtraBold" panose="020D0904000000000000" pitchFamily="50" charset="-127"/>
      <p:bold r:id="rId17"/>
    </p:embeddedFont>
    <p:embeddedFont>
      <p:font typeface="Cambria Math" panose="02040503050406030204" pitchFamily="18" charset="0"/>
      <p:regular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custShowLst>
    <p:custShow name="재구성한 쇼 1" id="0">
      <p:sldLst>
        <p:sld r:id="rId4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353" userDrawn="1">
          <p15:clr>
            <a:srgbClr val="A4A3A4"/>
          </p15:clr>
        </p15:guide>
        <p15:guide id="3" pos="5887" userDrawn="1">
          <p15:clr>
            <a:srgbClr val="A4A3A4"/>
          </p15:clr>
        </p15:guide>
        <p15:guide id="4" orient="horz" pos="3883" userDrawn="1">
          <p15:clr>
            <a:srgbClr val="A4A3A4"/>
          </p15:clr>
        </p15:guide>
        <p15:guide id="5" pos="580" userDrawn="1">
          <p15:clr>
            <a:srgbClr val="A4A3A4"/>
          </p15:clr>
        </p15:guide>
        <p15:guide id="7" orient="horz" pos="618" userDrawn="1">
          <p15:clr>
            <a:srgbClr val="A4A3A4"/>
          </p15:clr>
        </p15:guide>
        <p15:guide id="8" orient="horz" pos="890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orient="horz" pos="3657" userDrawn="1">
          <p15:clr>
            <a:srgbClr val="A4A3A4"/>
          </p15:clr>
        </p15:guide>
        <p15:guide id="12" pos="56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D2B"/>
    <a:srgbClr val="4DE5F5"/>
    <a:srgbClr val="74D5EC"/>
    <a:srgbClr val="1FBADF"/>
    <a:srgbClr val="FF33CC"/>
    <a:srgbClr val="FF00FF"/>
    <a:srgbClr val="3567D7"/>
    <a:srgbClr val="CFF1F9"/>
    <a:srgbClr val="31C1E3"/>
    <a:srgbClr val="EC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3" autoAdjust="0"/>
    <p:restoredTop sz="95317" autoAdjust="0"/>
  </p:normalViewPr>
  <p:slideViewPr>
    <p:cSldViewPr>
      <p:cViewPr varScale="1">
        <p:scale>
          <a:sx n="116" d="100"/>
          <a:sy n="116" d="100"/>
        </p:scale>
        <p:origin x="1422" y="132"/>
      </p:cViewPr>
      <p:guideLst>
        <p:guide orient="horz" pos="255"/>
        <p:guide pos="353"/>
        <p:guide pos="5887"/>
        <p:guide orient="horz" pos="3883"/>
        <p:guide pos="580"/>
        <p:guide orient="horz" pos="618"/>
        <p:guide orient="horz" pos="890"/>
        <p:guide orient="horz" pos="1117"/>
        <p:guide orient="horz" pos="1344"/>
        <p:guide orient="horz" pos="3657"/>
        <p:guide pos="56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1998" y="96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830A0-A28A-47F5-A276-AE9BA5D54958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D7818-8EBF-4956-B706-734541622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3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35D90-B313-48B5-9F5E-842E27874FE2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08350" y="850900"/>
            <a:ext cx="3309938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201" y="3271103"/>
            <a:ext cx="7942238" cy="26764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C2966-3948-4973-9ADA-C157478F3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6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C2966-3948-4973-9ADA-C157478F33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7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C2966-3948-4973-9ADA-C157478F33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4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C2966-3948-4973-9ADA-C157478F33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9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738158" cy="1428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781052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381101" y="12893"/>
            <a:ext cx="1884407" cy="630025"/>
            <a:chOff x="1381101" y="12893"/>
            <a:chExt cx="1884407" cy="63002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381101" y="71438"/>
              <a:ext cx="1267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단원 </a:t>
              </a:r>
              <a:r>
                <a:rPr lang="ko-KR" altLang="en-US" sz="1400" dirty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도입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122500" y="12893"/>
              <a:ext cx="1143008" cy="630025"/>
              <a:chOff x="4135432" y="12893"/>
              <a:chExt cx="1143008" cy="630025"/>
            </a:xfrm>
          </p:grpSpPr>
          <p:pic>
            <p:nvPicPr>
              <p:cNvPr id="13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421184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4135432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7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8" name="TextBox 17"/>
          <p:cNvSpPr txBox="1"/>
          <p:nvPr userDrawn="1"/>
        </p:nvSpPr>
        <p:spPr>
          <a:xfrm>
            <a:off x="162080" y="-111150"/>
            <a:ext cx="60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381101" y="12893"/>
            <a:ext cx="1884407" cy="630025"/>
            <a:chOff x="1381101" y="12893"/>
            <a:chExt cx="1884407" cy="63002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381101" y="71438"/>
              <a:ext cx="1267900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단원 </a:t>
              </a:r>
              <a:r>
                <a:rPr lang="ko-KR" altLang="en-US" sz="1400" dirty="0">
                  <a:solidFill>
                    <a:schemeClr val="bg1"/>
                  </a:solidFill>
                  <a:latin typeface="+mj-lt"/>
                  <a:ea typeface="나눔고딕 ExtraBold" pitchFamily="50" charset="-127"/>
                </a:rPr>
                <a:t>도입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122500" y="12893"/>
              <a:ext cx="1143008" cy="630025"/>
              <a:chOff x="4135432" y="12893"/>
              <a:chExt cx="1143008" cy="630025"/>
            </a:xfrm>
          </p:grpSpPr>
          <p:pic>
            <p:nvPicPr>
              <p:cNvPr id="13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421184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4135432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7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8" name="TextBox 17"/>
          <p:cNvSpPr txBox="1"/>
          <p:nvPr userDrawn="1"/>
        </p:nvSpPr>
        <p:spPr>
          <a:xfrm>
            <a:off x="162080" y="-111150"/>
            <a:ext cx="60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1604"/>
            <a:ext cx="9906000" cy="598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75E2-8BC1-4627-99B8-4991E820B6DD}" type="datetimeFigureOut">
              <a:rPr lang="ko-KR" altLang="en-US" smtClean="0"/>
              <a:pPr/>
              <a:t>2021-04-23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image" Target="../media/image6.emf"/><Relationship Id="rId4" Type="http://schemas.openxmlformats.org/officeDocument/2006/relationships/hyperlink" Target="4_2_3_1.mp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slide" Target="slide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4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7738470" y="0"/>
            <a:ext cx="2108931" cy="610472"/>
            <a:chOff x="7738470" y="0"/>
            <a:chExt cx="2108931" cy="610472"/>
          </a:xfrm>
        </p:grpSpPr>
        <p:grpSp>
          <p:nvGrpSpPr>
            <p:cNvPr id="238" name="그룹 237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257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59" name="직선 연결선 25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모서리가 둥근 직사각형 25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타원 26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모서리가 둥근 직사각형 26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모서리가 둥근 직사각형 26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모서리가 둥근 직사각형 26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8" name="TextBox 257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39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240" name="그룹 75"/>
            <p:cNvGrpSpPr/>
            <p:nvPr/>
          </p:nvGrpSpPr>
          <p:grpSpPr>
            <a:xfrm>
              <a:off x="9452704" y="0"/>
              <a:ext cx="358080" cy="596027"/>
              <a:chOff x="5738819" y="665143"/>
              <a:chExt cx="288060" cy="479387"/>
            </a:xfrm>
          </p:grpSpPr>
          <p:cxnSp>
            <p:nvCxnSpPr>
              <p:cNvPr id="251" name="직선 연결선 250"/>
              <p:cNvCxnSpPr/>
              <p:nvPr/>
            </p:nvCxnSpPr>
            <p:spPr>
              <a:xfrm rot="5400000">
                <a:off x="5846733" y="700862"/>
                <a:ext cx="72232" cy="79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모서리가 둥근 직사각형 251"/>
              <p:cNvSpPr/>
              <p:nvPr/>
            </p:nvSpPr>
            <p:spPr>
              <a:xfrm>
                <a:off x="5818834" y="727074"/>
                <a:ext cx="128031" cy="98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타원 252"/>
              <p:cNvSpPr/>
              <p:nvPr/>
            </p:nvSpPr>
            <p:spPr>
              <a:xfrm>
                <a:off x="5738819" y="856470"/>
                <a:ext cx="288060" cy="288060"/>
              </a:xfrm>
              <a:prstGeom prst="ellipse">
                <a:avLst/>
              </a:prstGeom>
              <a:gradFill flip="none" rotWithShape="1">
                <a:gsLst>
                  <a:gs pos="0">
                    <a:srgbClr val="E9EFF7"/>
                  </a:gs>
                  <a:gs pos="50000">
                    <a:srgbClr val="C1EB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모서리가 둥근 직사각형 253"/>
              <p:cNvSpPr/>
              <p:nvPr/>
            </p:nvSpPr>
            <p:spPr>
              <a:xfrm>
                <a:off x="5791411" y="758806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모서리가 둥근 직사각형 254"/>
              <p:cNvSpPr/>
              <p:nvPr/>
            </p:nvSpPr>
            <p:spPr>
              <a:xfrm>
                <a:off x="5791411" y="802007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모서리가 둥근 직사각형 255"/>
              <p:cNvSpPr/>
              <p:nvPr/>
            </p:nvSpPr>
            <p:spPr>
              <a:xfrm>
                <a:off x="5791411" y="844851"/>
                <a:ext cx="182876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1" name="TextBox 240"/>
            <p:cNvSpPr txBox="1"/>
            <p:nvPr/>
          </p:nvSpPr>
          <p:spPr>
            <a:xfrm>
              <a:off x="9417000" y="237957"/>
              <a:ext cx="430401" cy="372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050"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z="900" dirty="0" smtClean="0"/>
                <a:t>선수학습</a:t>
              </a:r>
              <a:endParaRPr lang="ko-KR" altLang="en-US" sz="900" dirty="0"/>
            </a:p>
          </p:txBody>
        </p:sp>
        <p:grpSp>
          <p:nvGrpSpPr>
            <p:cNvPr id="242" name="그룹 241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24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245" name="직선 연결선 24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모서리가 둥근 직사각형 24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타원 24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모서리가 둥근 직사각형 24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모서리가 둥근 직사각형 24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모서리가 둥근 직사각형 24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4" name="TextBox 243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4" name="Group 851"/>
          <p:cNvGrpSpPr>
            <a:grpSpLocks noChangeAspect="1"/>
          </p:cNvGrpSpPr>
          <p:nvPr/>
        </p:nvGrpSpPr>
        <p:grpSpPr bwMode="auto">
          <a:xfrm>
            <a:off x="1298689" y="2390775"/>
            <a:ext cx="2071688" cy="2076450"/>
            <a:chOff x="810" y="1572"/>
            <a:chExt cx="1305" cy="1308"/>
          </a:xfrm>
        </p:grpSpPr>
        <p:sp>
          <p:nvSpPr>
            <p:cNvPr id="138" name="AutoShape 850"/>
            <p:cNvSpPr>
              <a:spLocks noChangeAspect="1" noChangeArrowheads="1" noTextEdit="1"/>
            </p:cNvSpPr>
            <p:nvPr/>
          </p:nvSpPr>
          <p:spPr bwMode="auto">
            <a:xfrm>
              <a:off x="810" y="1572"/>
              <a:ext cx="1305" cy="1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9" name="Freeform 853"/>
            <p:cNvSpPr>
              <a:spLocks/>
            </p:cNvSpPr>
            <p:nvPr/>
          </p:nvSpPr>
          <p:spPr bwMode="auto">
            <a:xfrm>
              <a:off x="990" y="1576"/>
              <a:ext cx="1121" cy="1124"/>
            </a:xfrm>
            <a:custGeom>
              <a:avLst/>
              <a:gdLst/>
              <a:ahLst/>
              <a:cxnLst>
                <a:cxn ang="0">
                  <a:pos x="470" y="0"/>
                </a:cxn>
                <a:cxn ang="0">
                  <a:pos x="510" y="2"/>
                </a:cxn>
                <a:cxn ang="0">
                  <a:pos x="549" y="5"/>
                </a:cxn>
                <a:cxn ang="0">
                  <a:pos x="587" y="11"/>
                </a:cxn>
                <a:cxn ang="0">
                  <a:pos x="625" y="19"/>
                </a:cxn>
                <a:cxn ang="0">
                  <a:pos x="661" y="29"/>
                </a:cxn>
                <a:cxn ang="0">
                  <a:pos x="697" y="41"/>
                </a:cxn>
                <a:cxn ang="0">
                  <a:pos x="732" y="55"/>
                </a:cxn>
                <a:cxn ang="0">
                  <a:pos x="766" y="72"/>
                </a:cxn>
                <a:cxn ang="0">
                  <a:pos x="799" y="90"/>
                </a:cxn>
                <a:cxn ang="0">
                  <a:pos x="830" y="109"/>
                </a:cxn>
                <a:cxn ang="0">
                  <a:pos x="860" y="131"/>
                </a:cxn>
                <a:cxn ang="0">
                  <a:pos x="889" y="154"/>
                </a:cxn>
                <a:cxn ang="0">
                  <a:pos x="917" y="178"/>
                </a:cxn>
                <a:cxn ang="0">
                  <a:pos x="943" y="205"/>
                </a:cxn>
                <a:cxn ang="0">
                  <a:pos x="968" y="232"/>
                </a:cxn>
                <a:cxn ang="0">
                  <a:pos x="991" y="261"/>
                </a:cxn>
                <a:cxn ang="0">
                  <a:pos x="1012" y="292"/>
                </a:cxn>
                <a:cxn ang="0">
                  <a:pos x="1032" y="324"/>
                </a:cxn>
                <a:cxn ang="0">
                  <a:pos x="1050" y="356"/>
                </a:cxn>
                <a:cxn ang="0">
                  <a:pos x="1066" y="390"/>
                </a:cxn>
                <a:cxn ang="0">
                  <a:pos x="1080" y="425"/>
                </a:cxn>
                <a:cxn ang="0">
                  <a:pos x="1092" y="461"/>
                </a:cxn>
                <a:cxn ang="0">
                  <a:pos x="1102" y="498"/>
                </a:cxn>
                <a:cxn ang="0">
                  <a:pos x="1110" y="535"/>
                </a:cxn>
                <a:cxn ang="0">
                  <a:pos x="1116" y="574"/>
                </a:cxn>
                <a:cxn ang="0">
                  <a:pos x="1120" y="613"/>
                </a:cxn>
                <a:cxn ang="0">
                  <a:pos x="1121" y="652"/>
                </a:cxn>
                <a:cxn ang="0">
                  <a:pos x="1120" y="692"/>
                </a:cxn>
                <a:cxn ang="0">
                  <a:pos x="1116" y="731"/>
                </a:cxn>
                <a:cxn ang="0">
                  <a:pos x="1110" y="769"/>
                </a:cxn>
                <a:cxn ang="0">
                  <a:pos x="1103" y="806"/>
                </a:cxn>
                <a:cxn ang="0">
                  <a:pos x="1093" y="843"/>
                </a:cxn>
                <a:cxn ang="0">
                  <a:pos x="1081" y="878"/>
                </a:cxn>
                <a:cxn ang="0">
                  <a:pos x="1067" y="913"/>
                </a:cxn>
                <a:cxn ang="0">
                  <a:pos x="1051" y="947"/>
                </a:cxn>
                <a:cxn ang="0">
                  <a:pos x="1033" y="979"/>
                </a:cxn>
                <a:cxn ang="0">
                  <a:pos x="1014" y="1011"/>
                </a:cxn>
                <a:cxn ang="0">
                  <a:pos x="993" y="1041"/>
                </a:cxn>
                <a:cxn ang="0">
                  <a:pos x="970" y="1070"/>
                </a:cxn>
                <a:cxn ang="0">
                  <a:pos x="945" y="1098"/>
                </a:cxn>
                <a:cxn ang="0">
                  <a:pos x="919" y="1124"/>
                </a:cxn>
                <a:cxn ang="0">
                  <a:pos x="0" y="202"/>
                </a:cxn>
                <a:cxn ang="0">
                  <a:pos x="26" y="176"/>
                </a:cxn>
                <a:cxn ang="0">
                  <a:pos x="54" y="152"/>
                </a:cxn>
                <a:cxn ang="0">
                  <a:pos x="83" y="129"/>
                </a:cxn>
                <a:cxn ang="0">
                  <a:pos x="113" y="108"/>
                </a:cxn>
                <a:cxn ang="0">
                  <a:pos x="144" y="88"/>
                </a:cxn>
                <a:cxn ang="0">
                  <a:pos x="177" y="71"/>
                </a:cxn>
                <a:cxn ang="0">
                  <a:pos x="210" y="55"/>
                </a:cxn>
                <a:cxn ang="0">
                  <a:pos x="245" y="41"/>
                </a:cxn>
                <a:cxn ang="0">
                  <a:pos x="280" y="29"/>
                </a:cxn>
                <a:cxn ang="0">
                  <a:pos x="317" y="19"/>
                </a:cxn>
                <a:cxn ang="0">
                  <a:pos x="354" y="11"/>
                </a:cxn>
                <a:cxn ang="0">
                  <a:pos x="392" y="5"/>
                </a:cxn>
                <a:cxn ang="0">
                  <a:pos x="431" y="2"/>
                </a:cxn>
                <a:cxn ang="0">
                  <a:pos x="470" y="0"/>
                </a:cxn>
              </a:cxnLst>
              <a:rect l="0" t="0" r="r" b="b"/>
              <a:pathLst>
                <a:path w="1121" h="1124">
                  <a:moveTo>
                    <a:pt x="470" y="0"/>
                  </a:moveTo>
                  <a:lnTo>
                    <a:pt x="510" y="2"/>
                  </a:lnTo>
                  <a:lnTo>
                    <a:pt x="549" y="5"/>
                  </a:lnTo>
                  <a:lnTo>
                    <a:pt x="587" y="11"/>
                  </a:lnTo>
                  <a:lnTo>
                    <a:pt x="625" y="19"/>
                  </a:lnTo>
                  <a:lnTo>
                    <a:pt x="661" y="29"/>
                  </a:lnTo>
                  <a:lnTo>
                    <a:pt x="697" y="41"/>
                  </a:lnTo>
                  <a:lnTo>
                    <a:pt x="732" y="55"/>
                  </a:lnTo>
                  <a:lnTo>
                    <a:pt x="766" y="72"/>
                  </a:lnTo>
                  <a:lnTo>
                    <a:pt x="799" y="90"/>
                  </a:lnTo>
                  <a:lnTo>
                    <a:pt x="830" y="109"/>
                  </a:lnTo>
                  <a:lnTo>
                    <a:pt x="860" y="131"/>
                  </a:lnTo>
                  <a:lnTo>
                    <a:pt x="889" y="154"/>
                  </a:lnTo>
                  <a:lnTo>
                    <a:pt x="917" y="178"/>
                  </a:lnTo>
                  <a:lnTo>
                    <a:pt x="943" y="205"/>
                  </a:lnTo>
                  <a:lnTo>
                    <a:pt x="968" y="232"/>
                  </a:lnTo>
                  <a:lnTo>
                    <a:pt x="991" y="261"/>
                  </a:lnTo>
                  <a:lnTo>
                    <a:pt x="1012" y="292"/>
                  </a:lnTo>
                  <a:lnTo>
                    <a:pt x="1032" y="324"/>
                  </a:lnTo>
                  <a:lnTo>
                    <a:pt x="1050" y="356"/>
                  </a:lnTo>
                  <a:lnTo>
                    <a:pt x="1066" y="390"/>
                  </a:lnTo>
                  <a:lnTo>
                    <a:pt x="1080" y="425"/>
                  </a:lnTo>
                  <a:lnTo>
                    <a:pt x="1092" y="461"/>
                  </a:lnTo>
                  <a:lnTo>
                    <a:pt x="1102" y="498"/>
                  </a:lnTo>
                  <a:lnTo>
                    <a:pt x="1110" y="535"/>
                  </a:lnTo>
                  <a:lnTo>
                    <a:pt x="1116" y="574"/>
                  </a:lnTo>
                  <a:lnTo>
                    <a:pt x="1120" y="613"/>
                  </a:lnTo>
                  <a:lnTo>
                    <a:pt x="1121" y="652"/>
                  </a:lnTo>
                  <a:lnTo>
                    <a:pt x="1120" y="692"/>
                  </a:lnTo>
                  <a:lnTo>
                    <a:pt x="1116" y="731"/>
                  </a:lnTo>
                  <a:lnTo>
                    <a:pt x="1110" y="769"/>
                  </a:lnTo>
                  <a:lnTo>
                    <a:pt x="1103" y="806"/>
                  </a:lnTo>
                  <a:lnTo>
                    <a:pt x="1093" y="843"/>
                  </a:lnTo>
                  <a:lnTo>
                    <a:pt x="1081" y="878"/>
                  </a:lnTo>
                  <a:lnTo>
                    <a:pt x="1067" y="913"/>
                  </a:lnTo>
                  <a:lnTo>
                    <a:pt x="1051" y="947"/>
                  </a:lnTo>
                  <a:lnTo>
                    <a:pt x="1033" y="979"/>
                  </a:lnTo>
                  <a:lnTo>
                    <a:pt x="1014" y="1011"/>
                  </a:lnTo>
                  <a:lnTo>
                    <a:pt x="993" y="1041"/>
                  </a:lnTo>
                  <a:lnTo>
                    <a:pt x="970" y="1070"/>
                  </a:lnTo>
                  <a:lnTo>
                    <a:pt x="945" y="1098"/>
                  </a:lnTo>
                  <a:lnTo>
                    <a:pt x="919" y="1124"/>
                  </a:lnTo>
                  <a:lnTo>
                    <a:pt x="0" y="202"/>
                  </a:lnTo>
                  <a:lnTo>
                    <a:pt x="26" y="176"/>
                  </a:lnTo>
                  <a:lnTo>
                    <a:pt x="54" y="152"/>
                  </a:lnTo>
                  <a:lnTo>
                    <a:pt x="83" y="129"/>
                  </a:lnTo>
                  <a:lnTo>
                    <a:pt x="113" y="108"/>
                  </a:lnTo>
                  <a:lnTo>
                    <a:pt x="144" y="88"/>
                  </a:lnTo>
                  <a:lnTo>
                    <a:pt x="177" y="71"/>
                  </a:lnTo>
                  <a:lnTo>
                    <a:pt x="210" y="55"/>
                  </a:lnTo>
                  <a:lnTo>
                    <a:pt x="245" y="41"/>
                  </a:lnTo>
                  <a:lnTo>
                    <a:pt x="280" y="29"/>
                  </a:lnTo>
                  <a:lnTo>
                    <a:pt x="317" y="19"/>
                  </a:lnTo>
                  <a:lnTo>
                    <a:pt x="354" y="11"/>
                  </a:lnTo>
                  <a:lnTo>
                    <a:pt x="392" y="5"/>
                  </a:lnTo>
                  <a:lnTo>
                    <a:pt x="431" y="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0" name="Freeform 854"/>
            <p:cNvSpPr>
              <a:spLocks/>
            </p:cNvSpPr>
            <p:nvPr/>
          </p:nvSpPr>
          <p:spPr bwMode="auto">
            <a:xfrm>
              <a:off x="810" y="1778"/>
              <a:ext cx="1099" cy="1102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1099" y="922"/>
                </a:cxn>
                <a:cxn ang="0">
                  <a:pos x="1072" y="947"/>
                </a:cxn>
                <a:cxn ang="0">
                  <a:pos x="1043" y="970"/>
                </a:cxn>
                <a:cxn ang="0">
                  <a:pos x="1012" y="992"/>
                </a:cxn>
                <a:cxn ang="0">
                  <a:pos x="981" y="1012"/>
                </a:cxn>
                <a:cxn ang="0">
                  <a:pos x="948" y="1030"/>
                </a:cxn>
                <a:cxn ang="0">
                  <a:pos x="914" y="1046"/>
                </a:cxn>
                <a:cxn ang="0">
                  <a:pos x="879" y="1061"/>
                </a:cxn>
                <a:cxn ang="0">
                  <a:pos x="843" y="1073"/>
                </a:cxn>
                <a:cxn ang="0">
                  <a:pos x="806" y="1083"/>
                </a:cxn>
                <a:cxn ang="0">
                  <a:pos x="768" y="1091"/>
                </a:cxn>
                <a:cxn ang="0">
                  <a:pos x="729" y="1097"/>
                </a:cxn>
                <a:cxn ang="0">
                  <a:pos x="690" y="1101"/>
                </a:cxn>
                <a:cxn ang="0">
                  <a:pos x="650" y="1102"/>
                </a:cxn>
                <a:cxn ang="0">
                  <a:pos x="611" y="1101"/>
                </a:cxn>
                <a:cxn ang="0">
                  <a:pos x="572" y="1097"/>
                </a:cxn>
                <a:cxn ang="0">
                  <a:pos x="533" y="1092"/>
                </a:cxn>
                <a:cxn ang="0">
                  <a:pos x="496" y="1083"/>
                </a:cxn>
                <a:cxn ang="0">
                  <a:pos x="459" y="1074"/>
                </a:cxn>
                <a:cxn ang="0">
                  <a:pos x="423" y="1061"/>
                </a:cxn>
                <a:cxn ang="0">
                  <a:pos x="388" y="1047"/>
                </a:cxn>
                <a:cxn ang="0">
                  <a:pos x="355" y="1031"/>
                </a:cxn>
                <a:cxn ang="0">
                  <a:pos x="322" y="1013"/>
                </a:cxn>
                <a:cxn ang="0">
                  <a:pos x="291" y="993"/>
                </a:cxn>
                <a:cxn ang="0">
                  <a:pos x="260" y="972"/>
                </a:cxn>
                <a:cxn ang="0">
                  <a:pos x="231" y="949"/>
                </a:cxn>
                <a:cxn ang="0">
                  <a:pos x="204" y="924"/>
                </a:cxn>
                <a:cxn ang="0">
                  <a:pos x="178" y="898"/>
                </a:cxn>
                <a:cxn ang="0">
                  <a:pos x="153" y="870"/>
                </a:cxn>
                <a:cxn ang="0">
                  <a:pos x="130" y="841"/>
                </a:cxn>
                <a:cxn ang="0">
                  <a:pos x="108" y="811"/>
                </a:cxn>
                <a:cxn ang="0">
                  <a:pos x="89" y="779"/>
                </a:cxn>
                <a:cxn ang="0">
                  <a:pos x="71" y="746"/>
                </a:cxn>
                <a:cxn ang="0">
                  <a:pos x="55" y="713"/>
                </a:cxn>
                <a:cxn ang="0">
                  <a:pos x="41" y="678"/>
                </a:cxn>
                <a:cxn ang="0">
                  <a:pos x="28" y="642"/>
                </a:cxn>
                <a:cxn ang="0">
                  <a:pos x="19" y="605"/>
                </a:cxn>
                <a:cxn ang="0">
                  <a:pos x="10" y="568"/>
                </a:cxn>
                <a:cxn ang="0">
                  <a:pos x="5" y="529"/>
                </a:cxn>
                <a:cxn ang="0">
                  <a:pos x="1" y="490"/>
                </a:cxn>
                <a:cxn ang="0">
                  <a:pos x="0" y="450"/>
                </a:cxn>
                <a:cxn ang="0">
                  <a:pos x="1" y="410"/>
                </a:cxn>
                <a:cxn ang="0">
                  <a:pos x="5" y="371"/>
                </a:cxn>
                <a:cxn ang="0">
                  <a:pos x="11" y="332"/>
                </a:cxn>
                <a:cxn ang="0">
                  <a:pos x="19" y="294"/>
                </a:cxn>
                <a:cxn ang="0">
                  <a:pos x="29" y="258"/>
                </a:cxn>
                <a:cxn ang="0">
                  <a:pos x="41" y="221"/>
                </a:cxn>
                <a:cxn ang="0">
                  <a:pos x="56" y="186"/>
                </a:cxn>
                <a:cxn ang="0">
                  <a:pos x="72" y="152"/>
                </a:cxn>
                <a:cxn ang="0">
                  <a:pos x="90" y="119"/>
                </a:cxn>
                <a:cxn ang="0">
                  <a:pos x="110" y="87"/>
                </a:cxn>
                <a:cxn ang="0">
                  <a:pos x="132" y="57"/>
                </a:cxn>
                <a:cxn ang="0">
                  <a:pos x="155" y="28"/>
                </a:cxn>
                <a:cxn ang="0">
                  <a:pos x="180" y="0"/>
                </a:cxn>
              </a:cxnLst>
              <a:rect l="0" t="0" r="r" b="b"/>
              <a:pathLst>
                <a:path w="1099" h="1102">
                  <a:moveTo>
                    <a:pt x="180" y="0"/>
                  </a:moveTo>
                  <a:lnTo>
                    <a:pt x="1099" y="922"/>
                  </a:lnTo>
                  <a:lnTo>
                    <a:pt x="1072" y="947"/>
                  </a:lnTo>
                  <a:lnTo>
                    <a:pt x="1043" y="970"/>
                  </a:lnTo>
                  <a:lnTo>
                    <a:pt x="1012" y="992"/>
                  </a:lnTo>
                  <a:lnTo>
                    <a:pt x="981" y="1012"/>
                  </a:lnTo>
                  <a:lnTo>
                    <a:pt x="948" y="1030"/>
                  </a:lnTo>
                  <a:lnTo>
                    <a:pt x="914" y="1046"/>
                  </a:lnTo>
                  <a:lnTo>
                    <a:pt x="879" y="1061"/>
                  </a:lnTo>
                  <a:lnTo>
                    <a:pt x="843" y="1073"/>
                  </a:lnTo>
                  <a:lnTo>
                    <a:pt x="806" y="1083"/>
                  </a:lnTo>
                  <a:lnTo>
                    <a:pt x="768" y="1091"/>
                  </a:lnTo>
                  <a:lnTo>
                    <a:pt x="729" y="1097"/>
                  </a:lnTo>
                  <a:lnTo>
                    <a:pt x="690" y="1101"/>
                  </a:lnTo>
                  <a:lnTo>
                    <a:pt x="650" y="1102"/>
                  </a:lnTo>
                  <a:lnTo>
                    <a:pt x="611" y="1101"/>
                  </a:lnTo>
                  <a:lnTo>
                    <a:pt x="572" y="1097"/>
                  </a:lnTo>
                  <a:lnTo>
                    <a:pt x="533" y="1092"/>
                  </a:lnTo>
                  <a:lnTo>
                    <a:pt x="496" y="1083"/>
                  </a:lnTo>
                  <a:lnTo>
                    <a:pt x="459" y="1074"/>
                  </a:lnTo>
                  <a:lnTo>
                    <a:pt x="423" y="1061"/>
                  </a:lnTo>
                  <a:lnTo>
                    <a:pt x="388" y="1047"/>
                  </a:lnTo>
                  <a:lnTo>
                    <a:pt x="355" y="1031"/>
                  </a:lnTo>
                  <a:lnTo>
                    <a:pt x="322" y="1013"/>
                  </a:lnTo>
                  <a:lnTo>
                    <a:pt x="291" y="993"/>
                  </a:lnTo>
                  <a:lnTo>
                    <a:pt x="260" y="972"/>
                  </a:lnTo>
                  <a:lnTo>
                    <a:pt x="231" y="949"/>
                  </a:lnTo>
                  <a:lnTo>
                    <a:pt x="204" y="924"/>
                  </a:lnTo>
                  <a:lnTo>
                    <a:pt x="178" y="898"/>
                  </a:lnTo>
                  <a:lnTo>
                    <a:pt x="153" y="870"/>
                  </a:lnTo>
                  <a:lnTo>
                    <a:pt x="130" y="841"/>
                  </a:lnTo>
                  <a:lnTo>
                    <a:pt x="108" y="811"/>
                  </a:lnTo>
                  <a:lnTo>
                    <a:pt x="89" y="779"/>
                  </a:lnTo>
                  <a:lnTo>
                    <a:pt x="71" y="746"/>
                  </a:lnTo>
                  <a:lnTo>
                    <a:pt x="55" y="713"/>
                  </a:lnTo>
                  <a:lnTo>
                    <a:pt x="41" y="678"/>
                  </a:lnTo>
                  <a:lnTo>
                    <a:pt x="28" y="642"/>
                  </a:lnTo>
                  <a:lnTo>
                    <a:pt x="19" y="605"/>
                  </a:lnTo>
                  <a:lnTo>
                    <a:pt x="10" y="568"/>
                  </a:lnTo>
                  <a:lnTo>
                    <a:pt x="5" y="529"/>
                  </a:lnTo>
                  <a:lnTo>
                    <a:pt x="1" y="490"/>
                  </a:lnTo>
                  <a:lnTo>
                    <a:pt x="0" y="450"/>
                  </a:lnTo>
                  <a:lnTo>
                    <a:pt x="1" y="410"/>
                  </a:lnTo>
                  <a:lnTo>
                    <a:pt x="5" y="371"/>
                  </a:lnTo>
                  <a:lnTo>
                    <a:pt x="11" y="332"/>
                  </a:lnTo>
                  <a:lnTo>
                    <a:pt x="19" y="294"/>
                  </a:lnTo>
                  <a:lnTo>
                    <a:pt x="29" y="258"/>
                  </a:lnTo>
                  <a:lnTo>
                    <a:pt x="41" y="221"/>
                  </a:lnTo>
                  <a:lnTo>
                    <a:pt x="56" y="186"/>
                  </a:lnTo>
                  <a:lnTo>
                    <a:pt x="72" y="152"/>
                  </a:lnTo>
                  <a:lnTo>
                    <a:pt x="90" y="119"/>
                  </a:lnTo>
                  <a:lnTo>
                    <a:pt x="110" y="87"/>
                  </a:lnTo>
                  <a:lnTo>
                    <a:pt x="132" y="57"/>
                  </a:lnTo>
                  <a:lnTo>
                    <a:pt x="155" y="2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1" name="Freeform 855"/>
            <p:cNvSpPr>
              <a:spLocks/>
            </p:cNvSpPr>
            <p:nvPr/>
          </p:nvSpPr>
          <p:spPr bwMode="auto">
            <a:xfrm>
              <a:off x="971" y="1764"/>
              <a:ext cx="118" cy="117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0" y="1"/>
                </a:cxn>
                <a:cxn ang="0">
                  <a:pos x="82" y="4"/>
                </a:cxn>
                <a:cxn ang="0">
                  <a:pos x="91" y="9"/>
                </a:cxn>
                <a:cxn ang="0">
                  <a:pos x="100" y="17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6" y="47"/>
                </a:cxn>
                <a:cxn ang="0">
                  <a:pos x="118" y="58"/>
                </a:cxn>
                <a:cxn ang="0">
                  <a:pos x="116" y="70"/>
                </a:cxn>
                <a:cxn ang="0">
                  <a:pos x="113" y="81"/>
                </a:cxn>
                <a:cxn ang="0">
                  <a:pos x="108" y="91"/>
                </a:cxn>
                <a:cxn ang="0">
                  <a:pos x="100" y="100"/>
                </a:cxn>
                <a:cxn ang="0">
                  <a:pos x="91" y="107"/>
                </a:cxn>
                <a:cxn ang="0">
                  <a:pos x="82" y="113"/>
                </a:cxn>
                <a:cxn ang="0">
                  <a:pos x="70" y="116"/>
                </a:cxn>
                <a:cxn ang="0">
                  <a:pos x="59" y="117"/>
                </a:cxn>
                <a:cxn ang="0">
                  <a:pos x="47" y="116"/>
                </a:cxn>
                <a:cxn ang="0">
                  <a:pos x="36" y="113"/>
                </a:cxn>
                <a:cxn ang="0">
                  <a:pos x="26" y="107"/>
                </a:cxn>
                <a:cxn ang="0">
                  <a:pos x="17" y="100"/>
                </a:cxn>
                <a:cxn ang="0">
                  <a:pos x="10" y="91"/>
                </a:cxn>
                <a:cxn ang="0">
                  <a:pos x="5" y="81"/>
                </a:cxn>
                <a:cxn ang="0">
                  <a:pos x="1" y="70"/>
                </a:cxn>
                <a:cxn ang="0">
                  <a:pos x="0" y="58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0" y="26"/>
                </a:cxn>
                <a:cxn ang="0">
                  <a:pos x="17" y="17"/>
                </a:cxn>
                <a:cxn ang="0">
                  <a:pos x="26" y="9"/>
                </a:cxn>
                <a:cxn ang="0">
                  <a:pos x="36" y="4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7">
                  <a:moveTo>
                    <a:pt x="59" y="0"/>
                  </a:moveTo>
                  <a:lnTo>
                    <a:pt x="70" y="1"/>
                  </a:lnTo>
                  <a:lnTo>
                    <a:pt x="82" y="4"/>
                  </a:lnTo>
                  <a:lnTo>
                    <a:pt x="91" y="9"/>
                  </a:lnTo>
                  <a:lnTo>
                    <a:pt x="100" y="17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6" y="47"/>
                  </a:lnTo>
                  <a:lnTo>
                    <a:pt x="118" y="58"/>
                  </a:lnTo>
                  <a:lnTo>
                    <a:pt x="116" y="70"/>
                  </a:lnTo>
                  <a:lnTo>
                    <a:pt x="113" y="81"/>
                  </a:lnTo>
                  <a:lnTo>
                    <a:pt x="108" y="91"/>
                  </a:lnTo>
                  <a:lnTo>
                    <a:pt x="100" y="100"/>
                  </a:lnTo>
                  <a:lnTo>
                    <a:pt x="91" y="107"/>
                  </a:lnTo>
                  <a:lnTo>
                    <a:pt x="82" y="113"/>
                  </a:lnTo>
                  <a:lnTo>
                    <a:pt x="70" y="116"/>
                  </a:lnTo>
                  <a:lnTo>
                    <a:pt x="59" y="117"/>
                  </a:lnTo>
                  <a:lnTo>
                    <a:pt x="47" y="116"/>
                  </a:lnTo>
                  <a:lnTo>
                    <a:pt x="36" y="113"/>
                  </a:lnTo>
                  <a:lnTo>
                    <a:pt x="26" y="107"/>
                  </a:lnTo>
                  <a:lnTo>
                    <a:pt x="17" y="100"/>
                  </a:lnTo>
                  <a:lnTo>
                    <a:pt x="10" y="91"/>
                  </a:lnTo>
                  <a:lnTo>
                    <a:pt x="5" y="81"/>
                  </a:lnTo>
                  <a:lnTo>
                    <a:pt x="1" y="70"/>
                  </a:lnTo>
                  <a:lnTo>
                    <a:pt x="0" y="58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9"/>
                  </a:lnTo>
                  <a:lnTo>
                    <a:pt x="36" y="4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2" name="Freeform 856"/>
            <p:cNvSpPr>
              <a:spLocks/>
            </p:cNvSpPr>
            <p:nvPr/>
          </p:nvSpPr>
          <p:spPr bwMode="auto">
            <a:xfrm>
              <a:off x="1813" y="2596"/>
              <a:ext cx="118" cy="118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1" y="1"/>
                </a:cxn>
                <a:cxn ang="0">
                  <a:pos x="82" y="5"/>
                </a:cxn>
                <a:cxn ang="0">
                  <a:pos x="92" y="11"/>
                </a:cxn>
                <a:cxn ang="0">
                  <a:pos x="101" y="18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7" y="47"/>
                </a:cxn>
                <a:cxn ang="0">
                  <a:pos x="118" y="59"/>
                </a:cxn>
                <a:cxn ang="0">
                  <a:pos x="117" y="71"/>
                </a:cxn>
                <a:cxn ang="0">
                  <a:pos x="113" y="82"/>
                </a:cxn>
                <a:cxn ang="0">
                  <a:pos x="108" y="92"/>
                </a:cxn>
                <a:cxn ang="0">
                  <a:pos x="101" y="101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1" y="117"/>
                </a:cxn>
                <a:cxn ang="0">
                  <a:pos x="59" y="118"/>
                </a:cxn>
                <a:cxn ang="0">
                  <a:pos x="47" y="117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1"/>
                </a:cxn>
                <a:cxn ang="0">
                  <a:pos x="11" y="92"/>
                </a:cxn>
                <a:cxn ang="0">
                  <a:pos x="5" y="82"/>
                </a:cxn>
                <a:cxn ang="0">
                  <a:pos x="1" y="71"/>
                </a:cxn>
                <a:cxn ang="0">
                  <a:pos x="0" y="59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1" y="26"/>
                </a:cxn>
                <a:cxn ang="0">
                  <a:pos x="18" y="18"/>
                </a:cxn>
                <a:cxn ang="0">
                  <a:pos x="26" y="11"/>
                </a:cxn>
                <a:cxn ang="0">
                  <a:pos x="36" y="5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8">
                  <a:moveTo>
                    <a:pt x="59" y="0"/>
                  </a:moveTo>
                  <a:lnTo>
                    <a:pt x="71" y="1"/>
                  </a:lnTo>
                  <a:lnTo>
                    <a:pt x="82" y="5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7" y="47"/>
                  </a:lnTo>
                  <a:lnTo>
                    <a:pt x="118" y="59"/>
                  </a:lnTo>
                  <a:lnTo>
                    <a:pt x="117" y="71"/>
                  </a:lnTo>
                  <a:lnTo>
                    <a:pt x="113" y="82"/>
                  </a:lnTo>
                  <a:lnTo>
                    <a:pt x="108" y="92"/>
                  </a:lnTo>
                  <a:lnTo>
                    <a:pt x="101" y="101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1" y="117"/>
                  </a:lnTo>
                  <a:lnTo>
                    <a:pt x="59" y="118"/>
                  </a:lnTo>
                  <a:lnTo>
                    <a:pt x="47" y="117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1"/>
                  </a:lnTo>
                  <a:lnTo>
                    <a:pt x="11" y="92"/>
                  </a:lnTo>
                  <a:lnTo>
                    <a:pt x="5" y="82"/>
                  </a:lnTo>
                  <a:lnTo>
                    <a:pt x="1" y="71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8"/>
                  </a:lnTo>
                  <a:lnTo>
                    <a:pt x="26" y="11"/>
                  </a:lnTo>
                  <a:lnTo>
                    <a:pt x="36" y="5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35" name="그림 134" descr="원  외부 점선 .eps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>
            <a:off x="1048313" y="2136699"/>
            <a:ext cx="2572441" cy="2584603"/>
          </a:xfrm>
          <a:prstGeom prst="rect">
            <a:avLst/>
          </a:prstGeom>
        </p:spPr>
      </p:pic>
      <p:sp>
        <p:nvSpPr>
          <p:cNvPr id="136" name="타원 135"/>
          <p:cNvSpPr/>
          <p:nvPr/>
        </p:nvSpPr>
        <p:spPr>
          <a:xfrm>
            <a:off x="1502587" y="2597054"/>
            <a:ext cx="1663892" cy="1663892"/>
          </a:xfrm>
          <a:prstGeom prst="ellipse">
            <a:avLst/>
          </a:prstGeom>
          <a:solidFill>
            <a:srgbClr val="1FBADF"/>
          </a:solidFill>
          <a:ln>
            <a:solidFill>
              <a:srgbClr val="1FBA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655871" y="3105835"/>
            <a:ext cx="15106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81034" y="1454490"/>
            <a:ext cx="3855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이번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8916985" y="6192000"/>
            <a:ext cx="428628" cy="428628"/>
            <a:chOff x="6701949" y="6250801"/>
            <a:chExt cx="428628" cy="428628"/>
          </a:xfrm>
        </p:grpSpPr>
        <p:sp>
          <p:nvSpPr>
            <p:cNvPr id="145" name="타원 144"/>
            <p:cNvSpPr/>
            <p:nvPr/>
          </p:nvSpPr>
          <p:spPr>
            <a:xfrm>
              <a:off x="6701949" y="6250801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6" name="이등변 삼각형 145">
              <a:hlinkClick r:id="" action="ppaction://hlinkshowjump?jump=nextslide"/>
            </p:cNvPr>
            <p:cNvSpPr/>
            <p:nvPr/>
          </p:nvSpPr>
          <p:spPr>
            <a:xfrm rot="5400000">
              <a:off x="6822297" y="6393677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899425" y="2889757"/>
            <a:ext cx="5147115" cy="1078486"/>
            <a:chOff x="3899425" y="3065577"/>
            <a:chExt cx="5147115" cy="1078486"/>
          </a:xfrm>
        </p:grpSpPr>
        <p:sp>
          <p:nvSpPr>
            <p:cNvPr id="69" name="제목 1"/>
            <p:cNvSpPr txBox="1">
              <a:spLocks/>
            </p:cNvSpPr>
            <p:nvPr/>
          </p:nvSpPr>
          <p:spPr>
            <a:xfrm>
              <a:off x="3921018" y="3065577"/>
              <a:ext cx="5125522" cy="6520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ko-KR" altLang="en-US" sz="3600" dirty="0">
                  <a:latin typeface="나눔고딕 ExtraBold" pitchFamily="50" charset="-127"/>
                  <a:ea typeface="나눔고딕 ExtraBold" pitchFamily="50" charset="-127"/>
                </a:rPr>
                <a:t>단원 도입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9425" y="3713176"/>
              <a:ext cx="498542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/>
                <a:t>소수의 덧셈과 뺄셈은 언제 필요할까요</a:t>
              </a:r>
              <a:r>
                <a:rPr lang="en-US" altLang="ko-KR" dirty="0"/>
                <a:t>?</a:t>
              </a:r>
            </a:p>
          </p:txBody>
        </p:sp>
      </p:grpSp>
      <p:sp>
        <p:nvSpPr>
          <p:cNvPr id="83" name="모서리가 둥근 사각형 설명선 82"/>
          <p:cNvSpPr/>
          <p:nvPr/>
        </p:nvSpPr>
        <p:spPr>
          <a:xfrm>
            <a:off x="5673000" y="78558"/>
            <a:ext cx="2546434" cy="269632"/>
          </a:xfrm>
          <a:prstGeom prst="wedgeRoundRectCallout">
            <a:avLst>
              <a:gd name="adj1" fmla="val -32155"/>
              <a:gd name="adj2" fmla="val 14352"/>
              <a:gd name="adj3" fmla="val 1666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50~51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 익힘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35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890952" y="4703"/>
            <a:ext cx="27609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200" b="1"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r">
              <a:defRPr/>
            </a:pPr>
            <a:r>
              <a:rPr lang="en-US" altLang="ko-KR" sz="2000" dirty="0" smtClean="0"/>
              <a:t>3. </a:t>
            </a:r>
            <a:r>
              <a:rPr lang="ko-KR" altLang="en-US" sz="2000" dirty="0" smtClean="0"/>
              <a:t>소수의 덧셈과 뺄셈</a:t>
            </a:r>
            <a:endParaRPr lang="en-US" altLang="ko-KR" sz="2000" dirty="0"/>
          </a:p>
        </p:txBody>
      </p:sp>
      <p:sp>
        <p:nvSpPr>
          <p:cNvPr id="55" name="직사각형 54">
            <a:hlinkClick r:id="rId4" action="ppaction://hlinksldjump"/>
          </p:cNvPr>
          <p:cNvSpPr/>
          <p:nvPr/>
        </p:nvSpPr>
        <p:spPr>
          <a:xfrm>
            <a:off x="8557420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5" action="ppaction://hlinksldjump"/>
          </p:cNvPr>
          <p:cNvSpPr/>
          <p:nvPr/>
        </p:nvSpPr>
        <p:spPr>
          <a:xfrm>
            <a:off x="9008836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6" action="ppaction://hlinksldjump"/>
          </p:cNvPr>
          <p:cNvSpPr/>
          <p:nvPr/>
        </p:nvSpPr>
        <p:spPr>
          <a:xfrm>
            <a:off x="9460252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60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16496" y="1454070"/>
            <a:ext cx="9076616" cy="707886"/>
            <a:chOff x="416496" y="1454070"/>
            <a:chExt cx="9076616" cy="707886"/>
          </a:xfrm>
        </p:grpSpPr>
        <p:sp>
          <p:nvSpPr>
            <p:cNvPr id="85" name="TextBox 84"/>
            <p:cNvSpPr txBox="1"/>
            <p:nvPr/>
          </p:nvSpPr>
          <p:spPr>
            <a:xfrm>
              <a:off x="920552" y="1592570"/>
              <a:ext cx="85725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빵의 길이는 몇 </a:t>
              </a:r>
              <a:r>
                <a:rPr lang="en-US" altLang="ko-KR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r>
                <a:rPr lang="ko-KR" altLang="en-US" dirty="0" smtClean="0"/>
                <a:t>인지 소수로 나타내 보세요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416496" y="1454070"/>
              <a:ext cx="4956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88" name="그림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61" y="2853000"/>
            <a:ext cx="7459116" cy="2086266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>
          <a:xfrm>
            <a:off x="5673000" y="4365000"/>
            <a:ext cx="8238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</a:t>
            </a:r>
            <a:endParaRPr lang="ko-KR" altLang="en-US" sz="2200" b="1" dirty="0"/>
          </a:p>
        </p:txBody>
      </p:sp>
      <p:grpSp>
        <p:nvGrpSpPr>
          <p:cNvPr id="102" name="그룹 101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10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4" name="그룹 103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127" name="그룹 126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29" name="직선 연결선 12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15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7" name="직선 연결선 11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07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9" name="직선 연결선 10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모서리가 둥근 직사각형 11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" name="직사각형 45">
            <a:hlinkClick r:id="rId4" action="ppaction://hlinksldjump"/>
          </p:cNvPr>
          <p:cNvSpPr/>
          <p:nvPr/>
        </p:nvSpPr>
        <p:spPr>
          <a:xfrm>
            <a:off x="8557420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5" action="ppaction://hlinksldjump"/>
          </p:cNvPr>
          <p:cNvSpPr/>
          <p:nvPr/>
        </p:nvSpPr>
        <p:spPr>
          <a:xfrm>
            <a:off x="9008836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33"/>
          <p:cNvGrpSpPr/>
          <p:nvPr/>
        </p:nvGrpSpPr>
        <p:grpSpPr>
          <a:xfrm>
            <a:off x="5922943" y="4452029"/>
            <a:ext cx="324000" cy="324000"/>
            <a:chOff x="4964713" y="2475902"/>
            <a:chExt cx="405203" cy="405203"/>
          </a:xfrm>
        </p:grpSpPr>
        <p:sp>
          <p:nvSpPr>
            <p:cNvPr id="54" name="타원 53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56" name="타원 55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83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rcRect l="57129" b="3935"/>
          <a:stretch/>
        </p:blipFill>
        <p:spPr>
          <a:xfrm>
            <a:off x="5135299" y="3412341"/>
            <a:ext cx="3283577" cy="53993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/>
          <a:srcRect t="1" r="63442" b="-1993"/>
          <a:stretch/>
        </p:blipFill>
        <p:spPr>
          <a:xfrm>
            <a:off x="1835538" y="3412341"/>
            <a:ext cx="2799992" cy="573251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988455" y="3456000"/>
            <a:ext cx="8238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</a:t>
            </a:r>
            <a:endParaRPr lang="ko-KR" altLang="en-US" sz="2200" dirty="0"/>
          </a:p>
        </p:txBody>
      </p:sp>
      <p:sp>
        <p:nvSpPr>
          <p:cNvPr id="93" name="직사각형 92"/>
          <p:cNvSpPr/>
          <p:nvPr/>
        </p:nvSpPr>
        <p:spPr>
          <a:xfrm>
            <a:off x="6998322" y="3456000"/>
            <a:ext cx="8238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4.1</a:t>
            </a:r>
            <a:endParaRPr lang="ko-KR" altLang="en-US" sz="22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5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59" name="그룹 58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98" name="직선 연결선 97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7" name="TextBox 96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81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3" name="직선 연결선 8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모서리가 둥근 직사각형 8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2" name="TextBox 81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63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65" name="직선 연결선 6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모서리가 둥근 직사각형 6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모서리가 둥근 직사각형 7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모서리가 둥근 직사각형 7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16496" y="1454070"/>
            <a:ext cx="9076616" cy="707886"/>
            <a:chOff x="416496" y="1454070"/>
            <a:chExt cx="9076616" cy="707886"/>
          </a:xfrm>
        </p:grpSpPr>
        <p:sp>
          <p:nvSpPr>
            <p:cNvPr id="88" name="TextBox 87"/>
            <p:cNvSpPr txBox="1"/>
            <p:nvPr/>
          </p:nvSpPr>
          <p:spPr>
            <a:xfrm>
              <a:off x="920552" y="1592570"/>
              <a:ext cx="85725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    안에 알맞은 소수를 써넣으세요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16496" y="1454070"/>
              <a:ext cx="4956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935990" y="1636620"/>
              <a:ext cx="324000" cy="3240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3" name="직사각형 52">
            <a:hlinkClick r:id="rId4" action="ppaction://hlinksldjump"/>
          </p:cNvPr>
          <p:cNvSpPr/>
          <p:nvPr/>
        </p:nvSpPr>
        <p:spPr>
          <a:xfrm>
            <a:off x="8557420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hlinkClick r:id="rId5" action="ppaction://hlinksldjump"/>
          </p:cNvPr>
          <p:cNvSpPr/>
          <p:nvPr/>
        </p:nvSpPr>
        <p:spPr>
          <a:xfrm>
            <a:off x="9008836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33"/>
          <p:cNvGrpSpPr/>
          <p:nvPr/>
        </p:nvGrpSpPr>
        <p:grpSpPr>
          <a:xfrm>
            <a:off x="3215959" y="3483523"/>
            <a:ext cx="324000" cy="324000"/>
            <a:chOff x="4964713" y="2475902"/>
            <a:chExt cx="405203" cy="405203"/>
          </a:xfrm>
        </p:grpSpPr>
        <p:sp>
          <p:nvSpPr>
            <p:cNvPr id="61" name="타원 60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9" name="타원 6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33"/>
          <p:cNvGrpSpPr/>
          <p:nvPr/>
        </p:nvGrpSpPr>
        <p:grpSpPr>
          <a:xfrm>
            <a:off x="7248265" y="3483523"/>
            <a:ext cx="324000" cy="324000"/>
            <a:chOff x="4964713" y="2475902"/>
            <a:chExt cx="405203" cy="405203"/>
          </a:xfrm>
        </p:grpSpPr>
        <p:sp>
          <p:nvSpPr>
            <p:cNvPr id="106" name="타원 105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08" name="타원 10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82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95" y="2750061"/>
            <a:ext cx="6839905" cy="1419423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5061047" y="3538908"/>
            <a:ext cx="3785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2200" dirty="0"/>
          </a:p>
        </p:txBody>
      </p:sp>
      <p:sp>
        <p:nvSpPr>
          <p:cNvPr id="78" name="직사각형 77"/>
          <p:cNvSpPr/>
          <p:nvPr/>
        </p:nvSpPr>
        <p:spPr>
          <a:xfrm>
            <a:off x="3271858" y="2882997"/>
            <a:ext cx="8238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65</a:t>
            </a:r>
            <a:endParaRPr lang="ko-KR" altLang="en-US" sz="2200" dirty="0"/>
          </a:p>
        </p:txBody>
      </p:sp>
      <p:sp>
        <p:nvSpPr>
          <p:cNvPr id="84" name="직사각형 83"/>
          <p:cNvSpPr/>
          <p:nvPr/>
        </p:nvSpPr>
        <p:spPr>
          <a:xfrm>
            <a:off x="6393000" y="2882997"/>
            <a:ext cx="8238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68</a:t>
            </a:r>
            <a:endParaRPr lang="ko-KR" altLang="en-US" sz="22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5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59" name="그룹 58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98" name="직선 연결선 97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7" name="TextBox 96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88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0" name="직선 연결선 8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9" name="TextBox 88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66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1" name="직선 연결선 8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타원 8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모서리가 둥근 직사각형 8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모서리가 둥근 직사각형 8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16496" y="1454070"/>
            <a:ext cx="9076616" cy="707886"/>
            <a:chOff x="416496" y="1454070"/>
            <a:chExt cx="9076616" cy="707886"/>
          </a:xfrm>
        </p:grpSpPr>
        <p:sp>
          <p:nvSpPr>
            <p:cNvPr id="70" name="TextBox 69"/>
            <p:cNvSpPr txBox="1"/>
            <p:nvPr/>
          </p:nvSpPr>
          <p:spPr>
            <a:xfrm>
              <a:off x="920552" y="1592570"/>
              <a:ext cx="85725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    안에 알맞은 수를 써넣고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두 소수의 크기를 비교해 보세요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16496" y="1454070"/>
              <a:ext cx="4956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935990" y="1636620"/>
              <a:ext cx="324000" cy="32400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0" name="직사각형 59">
            <a:hlinkClick r:id="rId4" action="ppaction://hlinksldjump"/>
          </p:cNvPr>
          <p:cNvSpPr/>
          <p:nvPr/>
        </p:nvSpPr>
        <p:spPr>
          <a:xfrm>
            <a:off x="8557420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5" action="ppaction://hlinksldjump"/>
          </p:cNvPr>
          <p:cNvSpPr/>
          <p:nvPr/>
        </p:nvSpPr>
        <p:spPr>
          <a:xfrm>
            <a:off x="9008836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33"/>
          <p:cNvGrpSpPr/>
          <p:nvPr/>
        </p:nvGrpSpPr>
        <p:grpSpPr>
          <a:xfrm>
            <a:off x="3521801" y="2917001"/>
            <a:ext cx="324000" cy="324000"/>
            <a:chOff x="4964713" y="2475902"/>
            <a:chExt cx="405203" cy="405203"/>
          </a:xfrm>
        </p:grpSpPr>
        <p:sp>
          <p:nvSpPr>
            <p:cNvPr id="64" name="타원 63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06" name="타원 105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33"/>
          <p:cNvGrpSpPr/>
          <p:nvPr/>
        </p:nvGrpSpPr>
        <p:grpSpPr>
          <a:xfrm>
            <a:off x="6642943" y="2917001"/>
            <a:ext cx="324000" cy="324000"/>
            <a:chOff x="4964713" y="2475902"/>
            <a:chExt cx="405203" cy="405203"/>
          </a:xfrm>
        </p:grpSpPr>
        <p:sp>
          <p:nvSpPr>
            <p:cNvPr id="108" name="타원 10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10" name="타원 10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33"/>
          <p:cNvGrpSpPr/>
          <p:nvPr/>
        </p:nvGrpSpPr>
        <p:grpSpPr>
          <a:xfrm>
            <a:off x="5097868" y="3593165"/>
            <a:ext cx="324000" cy="324000"/>
            <a:chOff x="4964713" y="2475902"/>
            <a:chExt cx="405203" cy="405203"/>
          </a:xfrm>
        </p:grpSpPr>
        <p:sp>
          <p:nvSpPr>
            <p:cNvPr id="112" name="타원 111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14" name="타원 113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9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  <p:bldP spid="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shs\Desktop\bar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9046540" y="0"/>
            <a:ext cx="857256" cy="428604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7617000" y="0"/>
            <a:ext cx="15844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제목 1"/>
          <p:cNvSpPr txBox="1">
            <a:spLocks/>
          </p:cNvSpPr>
          <p:nvPr/>
        </p:nvSpPr>
        <p:spPr>
          <a:xfrm>
            <a:off x="3921018" y="2605770"/>
            <a:ext cx="5125522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just">
              <a:spcBef>
                <a:spcPct val="0"/>
              </a:spcBef>
              <a:defRPr/>
            </a:pPr>
            <a:r>
              <a:rPr lang="ko-KR" altLang="en-US" sz="3600" noProof="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소수 두 자리 수</a:t>
            </a:r>
            <a:r>
              <a:rPr kumimoji="0" lang="ko-KR" altLang="en-US" sz="3600" b="0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를</a:t>
            </a:r>
            <a:r>
              <a:rPr kumimoji="0" lang="ko-KR" altLang="en-US" sz="3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</a:t>
            </a:r>
            <a:endParaRPr kumimoji="0" lang="en-US" altLang="ko-KR" sz="3600" b="0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lvl="0" algn="just">
              <a:spcBef>
                <a:spcPct val="0"/>
              </a:spcBef>
              <a:defRPr/>
            </a:pPr>
            <a:r>
              <a:rPr kumimoji="0" lang="ko-KR" altLang="en-US" sz="3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알아볼까요</a:t>
            </a:r>
            <a:endParaRPr kumimoji="0" lang="en-US" altLang="ko-KR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pSp>
        <p:nvGrpSpPr>
          <p:cNvPr id="186" name="Group 851"/>
          <p:cNvGrpSpPr>
            <a:grpSpLocks noChangeAspect="1"/>
          </p:cNvGrpSpPr>
          <p:nvPr/>
        </p:nvGrpSpPr>
        <p:grpSpPr bwMode="auto">
          <a:xfrm>
            <a:off x="1298689" y="2390775"/>
            <a:ext cx="2071688" cy="2076450"/>
            <a:chOff x="810" y="1572"/>
            <a:chExt cx="1305" cy="1308"/>
          </a:xfrm>
        </p:grpSpPr>
        <p:sp>
          <p:nvSpPr>
            <p:cNvPr id="187" name="AutoShape 850"/>
            <p:cNvSpPr>
              <a:spLocks noChangeAspect="1" noChangeArrowheads="1" noTextEdit="1"/>
            </p:cNvSpPr>
            <p:nvPr/>
          </p:nvSpPr>
          <p:spPr bwMode="auto">
            <a:xfrm>
              <a:off x="810" y="1572"/>
              <a:ext cx="1305" cy="1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8" name="Freeform 853"/>
            <p:cNvSpPr>
              <a:spLocks/>
            </p:cNvSpPr>
            <p:nvPr/>
          </p:nvSpPr>
          <p:spPr bwMode="auto">
            <a:xfrm>
              <a:off x="990" y="1576"/>
              <a:ext cx="1121" cy="1124"/>
            </a:xfrm>
            <a:custGeom>
              <a:avLst/>
              <a:gdLst/>
              <a:ahLst/>
              <a:cxnLst>
                <a:cxn ang="0">
                  <a:pos x="470" y="0"/>
                </a:cxn>
                <a:cxn ang="0">
                  <a:pos x="510" y="2"/>
                </a:cxn>
                <a:cxn ang="0">
                  <a:pos x="549" y="5"/>
                </a:cxn>
                <a:cxn ang="0">
                  <a:pos x="587" y="11"/>
                </a:cxn>
                <a:cxn ang="0">
                  <a:pos x="625" y="19"/>
                </a:cxn>
                <a:cxn ang="0">
                  <a:pos x="661" y="29"/>
                </a:cxn>
                <a:cxn ang="0">
                  <a:pos x="697" y="41"/>
                </a:cxn>
                <a:cxn ang="0">
                  <a:pos x="732" y="55"/>
                </a:cxn>
                <a:cxn ang="0">
                  <a:pos x="766" y="72"/>
                </a:cxn>
                <a:cxn ang="0">
                  <a:pos x="799" y="90"/>
                </a:cxn>
                <a:cxn ang="0">
                  <a:pos x="830" y="109"/>
                </a:cxn>
                <a:cxn ang="0">
                  <a:pos x="860" y="131"/>
                </a:cxn>
                <a:cxn ang="0">
                  <a:pos x="889" y="154"/>
                </a:cxn>
                <a:cxn ang="0">
                  <a:pos x="917" y="178"/>
                </a:cxn>
                <a:cxn ang="0">
                  <a:pos x="943" y="205"/>
                </a:cxn>
                <a:cxn ang="0">
                  <a:pos x="968" y="232"/>
                </a:cxn>
                <a:cxn ang="0">
                  <a:pos x="991" y="261"/>
                </a:cxn>
                <a:cxn ang="0">
                  <a:pos x="1012" y="292"/>
                </a:cxn>
                <a:cxn ang="0">
                  <a:pos x="1032" y="324"/>
                </a:cxn>
                <a:cxn ang="0">
                  <a:pos x="1050" y="356"/>
                </a:cxn>
                <a:cxn ang="0">
                  <a:pos x="1066" y="390"/>
                </a:cxn>
                <a:cxn ang="0">
                  <a:pos x="1080" y="425"/>
                </a:cxn>
                <a:cxn ang="0">
                  <a:pos x="1092" y="461"/>
                </a:cxn>
                <a:cxn ang="0">
                  <a:pos x="1102" y="498"/>
                </a:cxn>
                <a:cxn ang="0">
                  <a:pos x="1110" y="535"/>
                </a:cxn>
                <a:cxn ang="0">
                  <a:pos x="1116" y="574"/>
                </a:cxn>
                <a:cxn ang="0">
                  <a:pos x="1120" y="613"/>
                </a:cxn>
                <a:cxn ang="0">
                  <a:pos x="1121" y="652"/>
                </a:cxn>
                <a:cxn ang="0">
                  <a:pos x="1120" y="692"/>
                </a:cxn>
                <a:cxn ang="0">
                  <a:pos x="1116" y="731"/>
                </a:cxn>
                <a:cxn ang="0">
                  <a:pos x="1110" y="769"/>
                </a:cxn>
                <a:cxn ang="0">
                  <a:pos x="1103" y="806"/>
                </a:cxn>
                <a:cxn ang="0">
                  <a:pos x="1093" y="843"/>
                </a:cxn>
                <a:cxn ang="0">
                  <a:pos x="1081" y="878"/>
                </a:cxn>
                <a:cxn ang="0">
                  <a:pos x="1067" y="913"/>
                </a:cxn>
                <a:cxn ang="0">
                  <a:pos x="1051" y="947"/>
                </a:cxn>
                <a:cxn ang="0">
                  <a:pos x="1033" y="979"/>
                </a:cxn>
                <a:cxn ang="0">
                  <a:pos x="1014" y="1011"/>
                </a:cxn>
                <a:cxn ang="0">
                  <a:pos x="993" y="1041"/>
                </a:cxn>
                <a:cxn ang="0">
                  <a:pos x="970" y="1070"/>
                </a:cxn>
                <a:cxn ang="0">
                  <a:pos x="945" y="1098"/>
                </a:cxn>
                <a:cxn ang="0">
                  <a:pos x="919" y="1124"/>
                </a:cxn>
                <a:cxn ang="0">
                  <a:pos x="0" y="202"/>
                </a:cxn>
                <a:cxn ang="0">
                  <a:pos x="26" y="176"/>
                </a:cxn>
                <a:cxn ang="0">
                  <a:pos x="54" y="152"/>
                </a:cxn>
                <a:cxn ang="0">
                  <a:pos x="83" y="129"/>
                </a:cxn>
                <a:cxn ang="0">
                  <a:pos x="113" y="108"/>
                </a:cxn>
                <a:cxn ang="0">
                  <a:pos x="144" y="88"/>
                </a:cxn>
                <a:cxn ang="0">
                  <a:pos x="177" y="71"/>
                </a:cxn>
                <a:cxn ang="0">
                  <a:pos x="210" y="55"/>
                </a:cxn>
                <a:cxn ang="0">
                  <a:pos x="245" y="41"/>
                </a:cxn>
                <a:cxn ang="0">
                  <a:pos x="280" y="29"/>
                </a:cxn>
                <a:cxn ang="0">
                  <a:pos x="317" y="19"/>
                </a:cxn>
                <a:cxn ang="0">
                  <a:pos x="354" y="11"/>
                </a:cxn>
                <a:cxn ang="0">
                  <a:pos x="392" y="5"/>
                </a:cxn>
                <a:cxn ang="0">
                  <a:pos x="431" y="2"/>
                </a:cxn>
                <a:cxn ang="0">
                  <a:pos x="470" y="0"/>
                </a:cxn>
              </a:cxnLst>
              <a:rect l="0" t="0" r="r" b="b"/>
              <a:pathLst>
                <a:path w="1121" h="1124">
                  <a:moveTo>
                    <a:pt x="470" y="0"/>
                  </a:moveTo>
                  <a:lnTo>
                    <a:pt x="510" y="2"/>
                  </a:lnTo>
                  <a:lnTo>
                    <a:pt x="549" y="5"/>
                  </a:lnTo>
                  <a:lnTo>
                    <a:pt x="587" y="11"/>
                  </a:lnTo>
                  <a:lnTo>
                    <a:pt x="625" y="19"/>
                  </a:lnTo>
                  <a:lnTo>
                    <a:pt x="661" y="29"/>
                  </a:lnTo>
                  <a:lnTo>
                    <a:pt x="697" y="41"/>
                  </a:lnTo>
                  <a:lnTo>
                    <a:pt x="732" y="55"/>
                  </a:lnTo>
                  <a:lnTo>
                    <a:pt x="766" y="72"/>
                  </a:lnTo>
                  <a:lnTo>
                    <a:pt x="799" y="90"/>
                  </a:lnTo>
                  <a:lnTo>
                    <a:pt x="830" y="109"/>
                  </a:lnTo>
                  <a:lnTo>
                    <a:pt x="860" y="131"/>
                  </a:lnTo>
                  <a:lnTo>
                    <a:pt x="889" y="154"/>
                  </a:lnTo>
                  <a:lnTo>
                    <a:pt x="917" y="178"/>
                  </a:lnTo>
                  <a:lnTo>
                    <a:pt x="943" y="205"/>
                  </a:lnTo>
                  <a:lnTo>
                    <a:pt x="968" y="232"/>
                  </a:lnTo>
                  <a:lnTo>
                    <a:pt x="991" y="261"/>
                  </a:lnTo>
                  <a:lnTo>
                    <a:pt x="1012" y="292"/>
                  </a:lnTo>
                  <a:lnTo>
                    <a:pt x="1032" y="324"/>
                  </a:lnTo>
                  <a:lnTo>
                    <a:pt x="1050" y="356"/>
                  </a:lnTo>
                  <a:lnTo>
                    <a:pt x="1066" y="390"/>
                  </a:lnTo>
                  <a:lnTo>
                    <a:pt x="1080" y="425"/>
                  </a:lnTo>
                  <a:lnTo>
                    <a:pt x="1092" y="461"/>
                  </a:lnTo>
                  <a:lnTo>
                    <a:pt x="1102" y="498"/>
                  </a:lnTo>
                  <a:lnTo>
                    <a:pt x="1110" y="535"/>
                  </a:lnTo>
                  <a:lnTo>
                    <a:pt x="1116" y="574"/>
                  </a:lnTo>
                  <a:lnTo>
                    <a:pt x="1120" y="613"/>
                  </a:lnTo>
                  <a:lnTo>
                    <a:pt x="1121" y="652"/>
                  </a:lnTo>
                  <a:lnTo>
                    <a:pt x="1120" y="692"/>
                  </a:lnTo>
                  <a:lnTo>
                    <a:pt x="1116" y="731"/>
                  </a:lnTo>
                  <a:lnTo>
                    <a:pt x="1110" y="769"/>
                  </a:lnTo>
                  <a:lnTo>
                    <a:pt x="1103" y="806"/>
                  </a:lnTo>
                  <a:lnTo>
                    <a:pt x="1093" y="843"/>
                  </a:lnTo>
                  <a:lnTo>
                    <a:pt x="1081" y="878"/>
                  </a:lnTo>
                  <a:lnTo>
                    <a:pt x="1067" y="913"/>
                  </a:lnTo>
                  <a:lnTo>
                    <a:pt x="1051" y="947"/>
                  </a:lnTo>
                  <a:lnTo>
                    <a:pt x="1033" y="979"/>
                  </a:lnTo>
                  <a:lnTo>
                    <a:pt x="1014" y="1011"/>
                  </a:lnTo>
                  <a:lnTo>
                    <a:pt x="993" y="1041"/>
                  </a:lnTo>
                  <a:lnTo>
                    <a:pt x="970" y="1070"/>
                  </a:lnTo>
                  <a:lnTo>
                    <a:pt x="945" y="1098"/>
                  </a:lnTo>
                  <a:lnTo>
                    <a:pt x="919" y="1124"/>
                  </a:lnTo>
                  <a:lnTo>
                    <a:pt x="0" y="202"/>
                  </a:lnTo>
                  <a:lnTo>
                    <a:pt x="26" y="176"/>
                  </a:lnTo>
                  <a:lnTo>
                    <a:pt x="54" y="152"/>
                  </a:lnTo>
                  <a:lnTo>
                    <a:pt x="83" y="129"/>
                  </a:lnTo>
                  <a:lnTo>
                    <a:pt x="113" y="108"/>
                  </a:lnTo>
                  <a:lnTo>
                    <a:pt x="144" y="88"/>
                  </a:lnTo>
                  <a:lnTo>
                    <a:pt x="177" y="71"/>
                  </a:lnTo>
                  <a:lnTo>
                    <a:pt x="210" y="55"/>
                  </a:lnTo>
                  <a:lnTo>
                    <a:pt x="245" y="41"/>
                  </a:lnTo>
                  <a:lnTo>
                    <a:pt x="280" y="29"/>
                  </a:lnTo>
                  <a:lnTo>
                    <a:pt x="317" y="19"/>
                  </a:lnTo>
                  <a:lnTo>
                    <a:pt x="354" y="11"/>
                  </a:lnTo>
                  <a:lnTo>
                    <a:pt x="392" y="5"/>
                  </a:lnTo>
                  <a:lnTo>
                    <a:pt x="431" y="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9" name="Freeform 854"/>
            <p:cNvSpPr>
              <a:spLocks/>
            </p:cNvSpPr>
            <p:nvPr/>
          </p:nvSpPr>
          <p:spPr bwMode="auto">
            <a:xfrm>
              <a:off x="810" y="1778"/>
              <a:ext cx="1099" cy="1102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1099" y="922"/>
                </a:cxn>
                <a:cxn ang="0">
                  <a:pos x="1072" y="947"/>
                </a:cxn>
                <a:cxn ang="0">
                  <a:pos x="1043" y="970"/>
                </a:cxn>
                <a:cxn ang="0">
                  <a:pos x="1012" y="992"/>
                </a:cxn>
                <a:cxn ang="0">
                  <a:pos x="981" y="1012"/>
                </a:cxn>
                <a:cxn ang="0">
                  <a:pos x="948" y="1030"/>
                </a:cxn>
                <a:cxn ang="0">
                  <a:pos x="914" y="1046"/>
                </a:cxn>
                <a:cxn ang="0">
                  <a:pos x="879" y="1061"/>
                </a:cxn>
                <a:cxn ang="0">
                  <a:pos x="843" y="1073"/>
                </a:cxn>
                <a:cxn ang="0">
                  <a:pos x="806" y="1083"/>
                </a:cxn>
                <a:cxn ang="0">
                  <a:pos x="768" y="1091"/>
                </a:cxn>
                <a:cxn ang="0">
                  <a:pos x="729" y="1097"/>
                </a:cxn>
                <a:cxn ang="0">
                  <a:pos x="690" y="1101"/>
                </a:cxn>
                <a:cxn ang="0">
                  <a:pos x="650" y="1102"/>
                </a:cxn>
                <a:cxn ang="0">
                  <a:pos x="611" y="1101"/>
                </a:cxn>
                <a:cxn ang="0">
                  <a:pos x="572" y="1097"/>
                </a:cxn>
                <a:cxn ang="0">
                  <a:pos x="533" y="1092"/>
                </a:cxn>
                <a:cxn ang="0">
                  <a:pos x="496" y="1083"/>
                </a:cxn>
                <a:cxn ang="0">
                  <a:pos x="459" y="1074"/>
                </a:cxn>
                <a:cxn ang="0">
                  <a:pos x="423" y="1061"/>
                </a:cxn>
                <a:cxn ang="0">
                  <a:pos x="388" y="1047"/>
                </a:cxn>
                <a:cxn ang="0">
                  <a:pos x="355" y="1031"/>
                </a:cxn>
                <a:cxn ang="0">
                  <a:pos x="322" y="1013"/>
                </a:cxn>
                <a:cxn ang="0">
                  <a:pos x="291" y="993"/>
                </a:cxn>
                <a:cxn ang="0">
                  <a:pos x="260" y="972"/>
                </a:cxn>
                <a:cxn ang="0">
                  <a:pos x="231" y="949"/>
                </a:cxn>
                <a:cxn ang="0">
                  <a:pos x="204" y="924"/>
                </a:cxn>
                <a:cxn ang="0">
                  <a:pos x="178" y="898"/>
                </a:cxn>
                <a:cxn ang="0">
                  <a:pos x="153" y="870"/>
                </a:cxn>
                <a:cxn ang="0">
                  <a:pos x="130" y="841"/>
                </a:cxn>
                <a:cxn ang="0">
                  <a:pos x="108" y="811"/>
                </a:cxn>
                <a:cxn ang="0">
                  <a:pos x="89" y="779"/>
                </a:cxn>
                <a:cxn ang="0">
                  <a:pos x="71" y="746"/>
                </a:cxn>
                <a:cxn ang="0">
                  <a:pos x="55" y="713"/>
                </a:cxn>
                <a:cxn ang="0">
                  <a:pos x="41" y="678"/>
                </a:cxn>
                <a:cxn ang="0">
                  <a:pos x="28" y="642"/>
                </a:cxn>
                <a:cxn ang="0">
                  <a:pos x="19" y="605"/>
                </a:cxn>
                <a:cxn ang="0">
                  <a:pos x="10" y="568"/>
                </a:cxn>
                <a:cxn ang="0">
                  <a:pos x="5" y="529"/>
                </a:cxn>
                <a:cxn ang="0">
                  <a:pos x="1" y="490"/>
                </a:cxn>
                <a:cxn ang="0">
                  <a:pos x="0" y="450"/>
                </a:cxn>
                <a:cxn ang="0">
                  <a:pos x="1" y="410"/>
                </a:cxn>
                <a:cxn ang="0">
                  <a:pos x="5" y="371"/>
                </a:cxn>
                <a:cxn ang="0">
                  <a:pos x="11" y="332"/>
                </a:cxn>
                <a:cxn ang="0">
                  <a:pos x="19" y="294"/>
                </a:cxn>
                <a:cxn ang="0">
                  <a:pos x="29" y="258"/>
                </a:cxn>
                <a:cxn ang="0">
                  <a:pos x="41" y="221"/>
                </a:cxn>
                <a:cxn ang="0">
                  <a:pos x="56" y="186"/>
                </a:cxn>
                <a:cxn ang="0">
                  <a:pos x="72" y="152"/>
                </a:cxn>
                <a:cxn ang="0">
                  <a:pos x="90" y="119"/>
                </a:cxn>
                <a:cxn ang="0">
                  <a:pos x="110" y="87"/>
                </a:cxn>
                <a:cxn ang="0">
                  <a:pos x="132" y="57"/>
                </a:cxn>
                <a:cxn ang="0">
                  <a:pos x="155" y="28"/>
                </a:cxn>
                <a:cxn ang="0">
                  <a:pos x="180" y="0"/>
                </a:cxn>
              </a:cxnLst>
              <a:rect l="0" t="0" r="r" b="b"/>
              <a:pathLst>
                <a:path w="1099" h="1102">
                  <a:moveTo>
                    <a:pt x="180" y="0"/>
                  </a:moveTo>
                  <a:lnTo>
                    <a:pt x="1099" y="922"/>
                  </a:lnTo>
                  <a:lnTo>
                    <a:pt x="1072" y="947"/>
                  </a:lnTo>
                  <a:lnTo>
                    <a:pt x="1043" y="970"/>
                  </a:lnTo>
                  <a:lnTo>
                    <a:pt x="1012" y="992"/>
                  </a:lnTo>
                  <a:lnTo>
                    <a:pt x="981" y="1012"/>
                  </a:lnTo>
                  <a:lnTo>
                    <a:pt x="948" y="1030"/>
                  </a:lnTo>
                  <a:lnTo>
                    <a:pt x="914" y="1046"/>
                  </a:lnTo>
                  <a:lnTo>
                    <a:pt x="879" y="1061"/>
                  </a:lnTo>
                  <a:lnTo>
                    <a:pt x="843" y="1073"/>
                  </a:lnTo>
                  <a:lnTo>
                    <a:pt x="806" y="1083"/>
                  </a:lnTo>
                  <a:lnTo>
                    <a:pt x="768" y="1091"/>
                  </a:lnTo>
                  <a:lnTo>
                    <a:pt x="729" y="1097"/>
                  </a:lnTo>
                  <a:lnTo>
                    <a:pt x="690" y="1101"/>
                  </a:lnTo>
                  <a:lnTo>
                    <a:pt x="650" y="1102"/>
                  </a:lnTo>
                  <a:lnTo>
                    <a:pt x="611" y="1101"/>
                  </a:lnTo>
                  <a:lnTo>
                    <a:pt x="572" y="1097"/>
                  </a:lnTo>
                  <a:lnTo>
                    <a:pt x="533" y="1092"/>
                  </a:lnTo>
                  <a:lnTo>
                    <a:pt x="496" y="1083"/>
                  </a:lnTo>
                  <a:lnTo>
                    <a:pt x="459" y="1074"/>
                  </a:lnTo>
                  <a:lnTo>
                    <a:pt x="423" y="1061"/>
                  </a:lnTo>
                  <a:lnTo>
                    <a:pt x="388" y="1047"/>
                  </a:lnTo>
                  <a:lnTo>
                    <a:pt x="355" y="1031"/>
                  </a:lnTo>
                  <a:lnTo>
                    <a:pt x="322" y="1013"/>
                  </a:lnTo>
                  <a:lnTo>
                    <a:pt x="291" y="993"/>
                  </a:lnTo>
                  <a:lnTo>
                    <a:pt x="260" y="972"/>
                  </a:lnTo>
                  <a:lnTo>
                    <a:pt x="231" y="949"/>
                  </a:lnTo>
                  <a:lnTo>
                    <a:pt x="204" y="924"/>
                  </a:lnTo>
                  <a:lnTo>
                    <a:pt x="178" y="898"/>
                  </a:lnTo>
                  <a:lnTo>
                    <a:pt x="153" y="870"/>
                  </a:lnTo>
                  <a:lnTo>
                    <a:pt x="130" y="841"/>
                  </a:lnTo>
                  <a:lnTo>
                    <a:pt x="108" y="811"/>
                  </a:lnTo>
                  <a:lnTo>
                    <a:pt x="89" y="779"/>
                  </a:lnTo>
                  <a:lnTo>
                    <a:pt x="71" y="746"/>
                  </a:lnTo>
                  <a:lnTo>
                    <a:pt x="55" y="713"/>
                  </a:lnTo>
                  <a:lnTo>
                    <a:pt x="41" y="678"/>
                  </a:lnTo>
                  <a:lnTo>
                    <a:pt x="28" y="642"/>
                  </a:lnTo>
                  <a:lnTo>
                    <a:pt x="19" y="605"/>
                  </a:lnTo>
                  <a:lnTo>
                    <a:pt x="10" y="568"/>
                  </a:lnTo>
                  <a:lnTo>
                    <a:pt x="5" y="529"/>
                  </a:lnTo>
                  <a:lnTo>
                    <a:pt x="1" y="490"/>
                  </a:lnTo>
                  <a:lnTo>
                    <a:pt x="0" y="450"/>
                  </a:lnTo>
                  <a:lnTo>
                    <a:pt x="1" y="410"/>
                  </a:lnTo>
                  <a:lnTo>
                    <a:pt x="5" y="371"/>
                  </a:lnTo>
                  <a:lnTo>
                    <a:pt x="11" y="332"/>
                  </a:lnTo>
                  <a:lnTo>
                    <a:pt x="19" y="294"/>
                  </a:lnTo>
                  <a:lnTo>
                    <a:pt x="29" y="258"/>
                  </a:lnTo>
                  <a:lnTo>
                    <a:pt x="41" y="221"/>
                  </a:lnTo>
                  <a:lnTo>
                    <a:pt x="56" y="186"/>
                  </a:lnTo>
                  <a:lnTo>
                    <a:pt x="72" y="152"/>
                  </a:lnTo>
                  <a:lnTo>
                    <a:pt x="90" y="119"/>
                  </a:lnTo>
                  <a:lnTo>
                    <a:pt x="110" y="87"/>
                  </a:lnTo>
                  <a:lnTo>
                    <a:pt x="132" y="57"/>
                  </a:lnTo>
                  <a:lnTo>
                    <a:pt x="155" y="2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0" name="Freeform 855"/>
            <p:cNvSpPr>
              <a:spLocks/>
            </p:cNvSpPr>
            <p:nvPr/>
          </p:nvSpPr>
          <p:spPr bwMode="auto">
            <a:xfrm>
              <a:off x="971" y="1764"/>
              <a:ext cx="118" cy="117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0" y="1"/>
                </a:cxn>
                <a:cxn ang="0">
                  <a:pos x="82" y="4"/>
                </a:cxn>
                <a:cxn ang="0">
                  <a:pos x="91" y="9"/>
                </a:cxn>
                <a:cxn ang="0">
                  <a:pos x="100" y="17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6" y="47"/>
                </a:cxn>
                <a:cxn ang="0">
                  <a:pos x="118" y="58"/>
                </a:cxn>
                <a:cxn ang="0">
                  <a:pos x="116" y="70"/>
                </a:cxn>
                <a:cxn ang="0">
                  <a:pos x="113" y="81"/>
                </a:cxn>
                <a:cxn ang="0">
                  <a:pos x="108" y="91"/>
                </a:cxn>
                <a:cxn ang="0">
                  <a:pos x="100" y="100"/>
                </a:cxn>
                <a:cxn ang="0">
                  <a:pos x="91" y="107"/>
                </a:cxn>
                <a:cxn ang="0">
                  <a:pos x="82" y="113"/>
                </a:cxn>
                <a:cxn ang="0">
                  <a:pos x="70" y="116"/>
                </a:cxn>
                <a:cxn ang="0">
                  <a:pos x="59" y="117"/>
                </a:cxn>
                <a:cxn ang="0">
                  <a:pos x="47" y="116"/>
                </a:cxn>
                <a:cxn ang="0">
                  <a:pos x="36" y="113"/>
                </a:cxn>
                <a:cxn ang="0">
                  <a:pos x="26" y="107"/>
                </a:cxn>
                <a:cxn ang="0">
                  <a:pos x="17" y="100"/>
                </a:cxn>
                <a:cxn ang="0">
                  <a:pos x="10" y="91"/>
                </a:cxn>
                <a:cxn ang="0">
                  <a:pos x="5" y="81"/>
                </a:cxn>
                <a:cxn ang="0">
                  <a:pos x="1" y="70"/>
                </a:cxn>
                <a:cxn ang="0">
                  <a:pos x="0" y="58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0" y="26"/>
                </a:cxn>
                <a:cxn ang="0">
                  <a:pos x="17" y="17"/>
                </a:cxn>
                <a:cxn ang="0">
                  <a:pos x="26" y="9"/>
                </a:cxn>
                <a:cxn ang="0">
                  <a:pos x="36" y="4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7">
                  <a:moveTo>
                    <a:pt x="59" y="0"/>
                  </a:moveTo>
                  <a:lnTo>
                    <a:pt x="70" y="1"/>
                  </a:lnTo>
                  <a:lnTo>
                    <a:pt x="82" y="4"/>
                  </a:lnTo>
                  <a:lnTo>
                    <a:pt x="91" y="9"/>
                  </a:lnTo>
                  <a:lnTo>
                    <a:pt x="100" y="17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6" y="47"/>
                  </a:lnTo>
                  <a:lnTo>
                    <a:pt x="118" y="58"/>
                  </a:lnTo>
                  <a:lnTo>
                    <a:pt x="116" y="70"/>
                  </a:lnTo>
                  <a:lnTo>
                    <a:pt x="113" y="81"/>
                  </a:lnTo>
                  <a:lnTo>
                    <a:pt x="108" y="91"/>
                  </a:lnTo>
                  <a:lnTo>
                    <a:pt x="100" y="100"/>
                  </a:lnTo>
                  <a:lnTo>
                    <a:pt x="91" y="107"/>
                  </a:lnTo>
                  <a:lnTo>
                    <a:pt x="82" y="113"/>
                  </a:lnTo>
                  <a:lnTo>
                    <a:pt x="70" y="116"/>
                  </a:lnTo>
                  <a:lnTo>
                    <a:pt x="59" y="117"/>
                  </a:lnTo>
                  <a:lnTo>
                    <a:pt x="47" y="116"/>
                  </a:lnTo>
                  <a:lnTo>
                    <a:pt x="36" y="113"/>
                  </a:lnTo>
                  <a:lnTo>
                    <a:pt x="26" y="107"/>
                  </a:lnTo>
                  <a:lnTo>
                    <a:pt x="17" y="100"/>
                  </a:lnTo>
                  <a:lnTo>
                    <a:pt x="10" y="91"/>
                  </a:lnTo>
                  <a:lnTo>
                    <a:pt x="5" y="81"/>
                  </a:lnTo>
                  <a:lnTo>
                    <a:pt x="1" y="70"/>
                  </a:lnTo>
                  <a:lnTo>
                    <a:pt x="0" y="58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9"/>
                  </a:lnTo>
                  <a:lnTo>
                    <a:pt x="36" y="4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1" name="Freeform 856"/>
            <p:cNvSpPr>
              <a:spLocks/>
            </p:cNvSpPr>
            <p:nvPr/>
          </p:nvSpPr>
          <p:spPr bwMode="auto">
            <a:xfrm>
              <a:off x="1813" y="2596"/>
              <a:ext cx="118" cy="118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71" y="1"/>
                </a:cxn>
                <a:cxn ang="0">
                  <a:pos x="82" y="5"/>
                </a:cxn>
                <a:cxn ang="0">
                  <a:pos x="92" y="11"/>
                </a:cxn>
                <a:cxn ang="0">
                  <a:pos x="101" y="18"/>
                </a:cxn>
                <a:cxn ang="0">
                  <a:pos x="108" y="26"/>
                </a:cxn>
                <a:cxn ang="0">
                  <a:pos x="113" y="36"/>
                </a:cxn>
                <a:cxn ang="0">
                  <a:pos x="117" y="47"/>
                </a:cxn>
                <a:cxn ang="0">
                  <a:pos x="118" y="59"/>
                </a:cxn>
                <a:cxn ang="0">
                  <a:pos x="117" y="71"/>
                </a:cxn>
                <a:cxn ang="0">
                  <a:pos x="113" y="82"/>
                </a:cxn>
                <a:cxn ang="0">
                  <a:pos x="108" y="92"/>
                </a:cxn>
                <a:cxn ang="0">
                  <a:pos x="101" y="101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1" y="117"/>
                </a:cxn>
                <a:cxn ang="0">
                  <a:pos x="59" y="118"/>
                </a:cxn>
                <a:cxn ang="0">
                  <a:pos x="47" y="117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1"/>
                </a:cxn>
                <a:cxn ang="0">
                  <a:pos x="11" y="92"/>
                </a:cxn>
                <a:cxn ang="0">
                  <a:pos x="5" y="82"/>
                </a:cxn>
                <a:cxn ang="0">
                  <a:pos x="1" y="71"/>
                </a:cxn>
                <a:cxn ang="0">
                  <a:pos x="0" y="59"/>
                </a:cxn>
                <a:cxn ang="0">
                  <a:pos x="1" y="47"/>
                </a:cxn>
                <a:cxn ang="0">
                  <a:pos x="5" y="36"/>
                </a:cxn>
                <a:cxn ang="0">
                  <a:pos x="11" y="26"/>
                </a:cxn>
                <a:cxn ang="0">
                  <a:pos x="18" y="18"/>
                </a:cxn>
                <a:cxn ang="0">
                  <a:pos x="26" y="11"/>
                </a:cxn>
                <a:cxn ang="0">
                  <a:pos x="36" y="5"/>
                </a:cxn>
                <a:cxn ang="0">
                  <a:pos x="47" y="1"/>
                </a:cxn>
                <a:cxn ang="0">
                  <a:pos x="59" y="0"/>
                </a:cxn>
              </a:cxnLst>
              <a:rect l="0" t="0" r="r" b="b"/>
              <a:pathLst>
                <a:path w="118" h="118">
                  <a:moveTo>
                    <a:pt x="59" y="0"/>
                  </a:moveTo>
                  <a:lnTo>
                    <a:pt x="71" y="1"/>
                  </a:lnTo>
                  <a:lnTo>
                    <a:pt x="82" y="5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6"/>
                  </a:lnTo>
                  <a:lnTo>
                    <a:pt x="113" y="36"/>
                  </a:lnTo>
                  <a:lnTo>
                    <a:pt x="117" y="47"/>
                  </a:lnTo>
                  <a:lnTo>
                    <a:pt x="118" y="59"/>
                  </a:lnTo>
                  <a:lnTo>
                    <a:pt x="117" y="71"/>
                  </a:lnTo>
                  <a:lnTo>
                    <a:pt x="113" y="82"/>
                  </a:lnTo>
                  <a:lnTo>
                    <a:pt x="108" y="92"/>
                  </a:lnTo>
                  <a:lnTo>
                    <a:pt x="101" y="101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1" y="117"/>
                  </a:lnTo>
                  <a:lnTo>
                    <a:pt x="59" y="118"/>
                  </a:lnTo>
                  <a:lnTo>
                    <a:pt x="47" y="117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1"/>
                  </a:lnTo>
                  <a:lnTo>
                    <a:pt x="11" y="92"/>
                  </a:lnTo>
                  <a:lnTo>
                    <a:pt x="5" y="82"/>
                  </a:lnTo>
                  <a:lnTo>
                    <a:pt x="1" y="71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8"/>
                  </a:lnTo>
                  <a:lnTo>
                    <a:pt x="26" y="11"/>
                  </a:lnTo>
                  <a:lnTo>
                    <a:pt x="36" y="5"/>
                  </a:lnTo>
                  <a:lnTo>
                    <a:pt x="47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4D5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93" name="그림 192" descr="원  외부 점선 .eps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>
            <a:off x="1048313" y="2136699"/>
            <a:ext cx="2572441" cy="2584603"/>
          </a:xfrm>
          <a:prstGeom prst="rect">
            <a:avLst/>
          </a:prstGeom>
        </p:spPr>
      </p:pic>
      <p:sp>
        <p:nvSpPr>
          <p:cNvPr id="194" name="타원 193"/>
          <p:cNvSpPr/>
          <p:nvPr/>
        </p:nvSpPr>
        <p:spPr>
          <a:xfrm>
            <a:off x="1502587" y="2597054"/>
            <a:ext cx="1663892" cy="1663892"/>
          </a:xfrm>
          <a:prstGeom prst="ellipse">
            <a:avLst/>
          </a:prstGeom>
          <a:solidFill>
            <a:srgbClr val="1FBADF"/>
          </a:solidFill>
          <a:ln>
            <a:solidFill>
              <a:srgbClr val="1FBA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1655871" y="3105835"/>
            <a:ext cx="15106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3855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다음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50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4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276217" y="6189064"/>
            <a:ext cx="428628" cy="428628"/>
            <a:chOff x="8371314" y="6192000"/>
            <a:chExt cx="428628" cy="428628"/>
          </a:xfrm>
        </p:grpSpPr>
        <p:sp>
          <p:nvSpPr>
            <p:cNvPr id="40" name="타원 39"/>
            <p:cNvSpPr/>
            <p:nvPr/>
          </p:nvSpPr>
          <p:spPr>
            <a:xfrm>
              <a:off x="8371314" y="6192000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이등변 삼각형 40">
              <a:hlinkClick r:id="" action="ppaction://hlinkshowjump?jump=previousslide"/>
            </p:cNvPr>
            <p:cNvSpPr/>
            <p:nvPr/>
          </p:nvSpPr>
          <p:spPr>
            <a:xfrm rot="16200000">
              <a:off x="8450604" y="6334876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1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0"/>
          <a:stretch/>
        </p:blipFill>
        <p:spPr>
          <a:xfrm>
            <a:off x="912840" y="1477154"/>
            <a:ext cx="8105721" cy="4636368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09" name="그룹 108"/>
          <p:cNvGrpSpPr/>
          <p:nvPr/>
        </p:nvGrpSpPr>
        <p:grpSpPr>
          <a:xfrm>
            <a:off x="7738470" y="0"/>
            <a:ext cx="2117942" cy="687388"/>
            <a:chOff x="7738470" y="0"/>
            <a:chExt cx="2117942" cy="687388"/>
          </a:xfrm>
        </p:grpSpPr>
        <p:pic>
          <p:nvPicPr>
            <p:cNvPr id="11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11" name="그룹 110"/>
            <p:cNvGrpSpPr/>
            <p:nvPr/>
          </p:nvGrpSpPr>
          <p:grpSpPr>
            <a:xfrm>
              <a:off x="9416999" y="0"/>
              <a:ext cx="439413" cy="607290"/>
              <a:chOff x="5558882" y="642918"/>
              <a:chExt cx="439413" cy="607290"/>
            </a:xfrm>
          </p:grpSpPr>
          <p:grpSp>
            <p:nvGrpSpPr>
              <p:cNvPr id="135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7" name="직선 연결선 13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6" name="TextBox 135"/>
              <p:cNvSpPr txBox="1"/>
              <p:nvPr/>
            </p:nvSpPr>
            <p:spPr>
              <a:xfrm>
                <a:off x="5558882" y="880876"/>
                <a:ext cx="439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27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9" name="직선 연결선 12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모서리가 둥근 직사각형 12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3" name="그룹 112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114" name="그룹 113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16" name="직선 연결선 115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모서리가 둥근 직사각형 11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TextBox 114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46938" y="967032"/>
            <a:ext cx="8736074" cy="400110"/>
            <a:chOff x="546938" y="981000"/>
            <a:chExt cx="8736074" cy="400110"/>
          </a:xfrm>
        </p:grpSpPr>
        <p:sp>
          <p:nvSpPr>
            <p:cNvPr id="54" name="TextBox 53"/>
            <p:cNvSpPr txBox="1"/>
            <p:nvPr/>
          </p:nvSpPr>
          <p:spPr>
            <a:xfrm>
              <a:off x="710452" y="981000"/>
              <a:ext cx="85725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sz="2000" dirty="0" smtClean="0">
                  <a:latin typeface="+mn-lt"/>
                </a:rPr>
                <a:t>그림 속 상황을 살펴봅시다</a:t>
              </a:r>
              <a:r>
                <a:rPr lang="en-US" altLang="ko-KR" sz="2000" dirty="0" smtClean="0">
                  <a:latin typeface="+mn-lt"/>
                </a:rPr>
                <a:t>.</a:t>
              </a:r>
              <a:endParaRPr lang="en-US" altLang="ko-KR" sz="2000" dirty="0">
                <a:latin typeface="+mn-lt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546938" y="1093968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3" name="그림 4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120" y="952200"/>
            <a:ext cx="506880" cy="460800"/>
          </a:xfrm>
          <a:prstGeom prst="rect">
            <a:avLst/>
          </a:prstGeom>
        </p:spPr>
      </p:pic>
      <p:sp>
        <p:nvSpPr>
          <p:cNvPr id="45" name="직사각형 44">
            <a:hlinkClick r:id="rId6" action="ppaction://hlinksldjump"/>
          </p:cNvPr>
          <p:cNvSpPr/>
          <p:nvPr/>
        </p:nvSpPr>
        <p:spPr>
          <a:xfrm>
            <a:off x="9008836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hlinkClick r:id="rId7" action="ppaction://hlinksldjump"/>
          </p:cNvPr>
          <p:cNvSpPr/>
          <p:nvPr/>
        </p:nvSpPr>
        <p:spPr>
          <a:xfrm>
            <a:off x="9460252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89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79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42925" y="3950930"/>
            <a:ext cx="8820149" cy="1947911"/>
            <a:chOff x="542925" y="3950930"/>
            <a:chExt cx="8820149" cy="194791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542925" y="4386841"/>
              <a:ext cx="8820149" cy="151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546938" y="3950930"/>
              <a:ext cx="8736074" cy="430887"/>
              <a:chOff x="546938" y="4250623"/>
              <a:chExt cx="8736074" cy="430887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710452" y="4250623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 smtClean="0"/>
                  <a:t>일상생활 속에서 소수를 언제 사용할까요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46938" y="439769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793236" y="4487277"/>
            <a:ext cx="82571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키나 몸무게를 잴 때 사용합니다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b="1" spc="-4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시장에서 물건을 살 때 물건의 들이나 무게가 소수로 쓰여 있는 것을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적이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7738470" y="0"/>
            <a:ext cx="2117942" cy="687388"/>
            <a:chOff x="7738470" y="0"/>
            <a:chExt cx="2117942" cy="687388"/>
          </a:xfrm>
        </p:grpSpPr>
        <p:pic>
          <p:nvPicPr>
            <p:cNvPr id="13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37" name="그룹 136"/>
            <p:cNvGrpSpPr/>
            <p:nvPr/>
          </p:nvGrpSpPr>
          <p:grpSpPr>
            <a:xfrm>
              <a:off x="9416999" y="0"/>
              <a:ext cx="439413" cy="607290"/>
              <a:chOff x="5558882" y="642918"/>
              <a:chExt cx="439413" cy="607290"/>
            </a:xfrm>
          </p:grpSpPr>
          <p:grpSp>
            <p:nvGrpSpPr>
              <p:cNvPr id="156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8" name="직선 연결선 15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모서리가 둥근 직사각형 15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타원 15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모서리가 둥근 직사각형 16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모서리가 둥근 직사각형 16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5558882" y="880876"/>
                <a:ext cx="439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48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0" name="직선 연결선 14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9" name="TextBox 148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140" name="그룹 139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2" name="직선 연결선 14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1" name="TextBox 140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969000" y="913564"/>
            <a:ext cx="432000" cy="432000"/>
            <a:chOff x="7163685" y="1288918"/>
            <a:chExt cx="432000" cy="432000"/>
          </a:xfrm>
        </p:grpSpPr>
        <p:grpSp>
          <p:nvGrpSpPr>
            <p:cNvPr id="81" name="그룹 80"/>
            <p:cNvGrpSpPr/>
            <p:nvPr/>
          </p:nvGrpSpPr>
          <p:grpSpPr>
            <a:xfrm>
              <a:off x="7257000" y="1380836"/>
              <a:ext cx="245376" cy="248164"/>
              <a:chOff x="7515401" y="1584373"/>
              <a:chExt cx="223069" cy="225604"/>
            </a:xfrm>
          </p:grpSpPr>
          <p:sp>
            <p:nvSpPr>
              <p:cNvPr id="82" name="모서리가 둥근 직사각형 81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모서리가 둥근 직사각형 84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" name="직사각형 1">
              <a:hlinkClick r:id="" action="ppaction://customshow?id=0&amp;return=true"/>
            </p:cNvPr>
            <p:cNvSpPr/>
            <p:nvPr/>
          </p:nvSpPr>
          <p:spPr>
            <a:xfrm>
              <a:off x="7163685" y="1288918"/>
              <a:ext cx="43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33"/>
          <p:cNvGrpSpPr/>
          <p:nvPr/>
        </p:nvGrpSpPr>
        <p:grpSpPr>
          <a:xfrm>
            <a:off x="4791000" y="4980841"/>
            <a:ext cx="324000" cy="324000"/>
            <a:chOff x="4964713" y="2475902"/>
            <a:chExt cx="405203" cy="405203"/>
          </a:xfrm>
        </p:grpSpPr>
        <p:sp>
          <p:nvSpPr>
            <p:cNvPr id="98" name="타원 9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00" name="타원 9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>
            <a:hlinkClick r:id="rId4" action="ppaction://hlinksldjump"/>
          </p:cNvPr>
          <p:cNvSpPr/>
          <p:nvPr/>
        </p:nvSpPr>
        <p:spPr>
          <a:xfrm>
            <a:off x="9008836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5" action="ppaction://hlinksldjump"/>
          </p:cNvPr>
          <p:cNvSpPr/>
          <p:nvPr/>
        </p:nvSpPr>
        <p:spPr>
          <a:xfrm>
            <a:off x="9460252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0"/>
          <a:stretch/>
        </p:blipFill>
        <p:spPr>
          <a:xfrm>
            <a:off x="3075011" y="1125000"/>
            <a:ext cx="3781378" cy="21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6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42925" y="4371942"/>
            <a:ext cx="8820149" cy="1501371"/>
            <a:chOff x="542925" y="4371942"/>
            <a:chExt cx="8820149" cy="1501371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542925" y="4793313"/>
              <a:ext cx="8820149" cy="1080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546938" y="4371942"/>
              <a:ext cx="8736074" cy="430887"/>
              <a:chOff x="546938" y="4250623"/>
              <a:chExt cx="8736074" cy="430887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710452" y="4250623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 smtClean="0"/>
                  <a:t>그림을 보고 소수가 쓰이는 상황을 찾아보세요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46938" y="4385881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793236" y="4886343"/>
            <a:ext cx="82571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화장실까지의 거리를 소수로 나타낼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사과의 무게를 소수로 나타낼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7738470" y="0"/>
            <a:ext cx="2098154" cy="687388"/>
            <a:chOff x="7738470" y="0"/>
            <a:chExt cx="2098154" cy="687388"/>
          </a:xfrm>
        </p:grpSpPr>
        <p:pic>
          <p:nvPicPr>
            <p:cNvPr id="6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1" name="그룹 70"/>
            <p:cNvGrpSpPr/>
            <p:nvPr/>
          </p:nvGrpSpPr>
          <p:grpSpPr>
            <a:xfrm>
              <a:off x="9420556" y="0"/>
              <a:ext cx="416068" cy="607290"/>
              <a:chOff x="5562439" y="642918"/>
              <a:chExt cx="416068" cy="607290"/>
            </a:xfrm>
          </p:grpSpPr>
          <p:grpSp>
            <p:nvGrpSpPr>
              <p:cNvPr id="122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4" name="직선 연결선 12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562439" y="880876"/>
                <a:ext cx="416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8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8" name="직선 연결선 87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모서리가 둥근 직사각형 8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74" name="그룹 73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76" name="직선 연결선 75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모서리가 둥근 직사각형 7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모서리가 둥근 직사각형 8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모서리가 둥근 직사각형 8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grpSp>
        <p:nvGrpSpPr>
          <p:cNvPr id="116" name="그룹 33"/>
          <p:cNvGrpSpPr/>
          <p:nvPr/>
        </p:nvGrpSpPr>
        <p:grpSpPr>
          <a:xfrm>
            <a:off x="4791000" y="5171313"/>
            <a:ext cx="324000" cy="324000"/>
            <a:chOff x="4964713" y="2475902"/>
            <a:chExt cx="405203" cy="405203"/>
          </a:xfrm>
        </p:grpSpPr>
        <p:sp>
          <p:nvSpPr>
            <p:cNvPr id="117" name="타원 11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20" name="타원 11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직사각형 59">
            <a:hlinkClick r:id="rId4" action="ppaction://hlinksldjump"/>
          </p:cNvPr>
          <p:cNvSpPr/>
          <p:nvPr/>
        </p:nvSpPr>
        <p:spPr>
          <a:xfrm>
            <a:off x="9008836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5" action="ppaction://hlinksldjump"/>
          </p:cNvPr>
          <p:cNvSpPr/>
          <p:nvPr/>
        </p:nvSpPr>
        <p:spPr>
          <a:xfrm>
            <a:off x="9460252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/>
          <p:cNvGrpSpPr/>
          <p:nvPr/>
        </p:nvGrpSpPr>
        <p:grpSpPr>
          <a:xfrm>
            <a:off x="6969000" y="913564"/>
            <a:ext cx="432000" cy="432000"/>
            <a:chOff x="7163685" y="1288918"/>
            <a:chExt cx="432000" cy="432000"/>
          </a:xfrm>
        </p:grpSpPr>
        <p:grpSp>
          <p:nvGrpSpPr>
            <p:cNvPr id="90" name="그룹 89"/>
            <p:cNvGrpSpPr/>
            <p:nvPr/>
          </p:nvGrpSpPr>
          <p:grpSpPr>
            <a:xfrm>
              <a:off x="7257000" y="1380836"/>
              <a:ext cx="245376" cy="248164"/>
              <a:chOff x="7515401" y="1584373"/>
              <a:chExt cx="223069" cy="225604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3" name="그룹 92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1" name="직사각형 90">
              <a:hlinkClick r:id="" action="ppaction://customshow?id=0&amp;return=true"/>
            </p:cNvPr>
            <p:cNvSpPr/>
            <p:nvPr/>
          </p:nvSpPr>
          <p:spPr>
            <a:xfrm>
              <a:off x="7163685" y="1288918"/>
              <a:ext cx="43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0"/>
          <a:stretch/>
        </p:blipFill>
        <p:spPr>
          <a:xfrm>
            <a:off x="3075011" y="1125000"/>
            <a:ext cx="3781378" cy="21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2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62178" y="923330"/>
            <a:ext cx="8820297" cy="2412207"/>
            <a:chOff x="562178" y="923330"/>
            <a:chExt cx="8820297" cy="2412207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562326" y="1823537"/>
              <a:ext cx="8820149" cy="151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562178" y="923330"/>
              <a:ext cx="8720834" cy="904863"/>
              <a:chOff x="562178" y="4250623"/>
              <a:chExt cx="8720834" cy="904863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710452" y="4250623"/>
                <a:ext cx="8572560" cy="904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pc="-10" dirty="0" smtClean="0"/>
                  <a:t>나의 여가 생활을 생각해 보고</a:t>
                </a:r>
                <a:r>
                  <a:rPr lang="en-US" altLang="ko-KR" spc="-10" dirty="0" smtClean="0"/>
                  <a:t>, </a:t>
                </a:r>
                <a:r>
                  <a:rPr lang="ko-KR" altLang="en-US" spc="-10" dirty="0" smtClean="0"/>
                  <a:t>그 상황 속에서 소수를 </a:t>
                </a:r>
                <a:r>
                  <a:rPr lang="ko-KR" altLang="en-US" spc="-10" dirty="0"/>
                  <a:t>활</a:t>
                </a:r>
                <a:r>
                  <a:rPr lang="ko-KR" altLang="en-US" spc="-10" dirty="0" smtClean="0"/>
                  <a:t>용한 경험을 </a:t>
                </a:r>
                <a:endParaRPr lang="en-US" altLang="ko-KR" spc="-10" dirty="0" smtClean="0"/>
              </a:p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이야기해 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62178" y="4428893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67" name="그룹 66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이등변 삼각형 77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0" name="이등변 삼각형 69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793236" y="1923973"/>
            <a:ext cx="82571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수영장에 가면 구역에 따라 물의 높이가 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1.0 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1.2</a:t>
            </a:r>
            <a:r>
              <a:rPr lang="en-US" altLang="ko-KR" sz="2200" b="1" spc="-5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, 1.5</a:t>
            </a:r>
            <a:r>
              <a:rPr lang="en-US" altLang="ko-KR" sz="2200" b="1" spc="-5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등과 같이 다릅니다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처음 수영을 배울 때에는 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1.0</a:t>
            </a:r>
            <a:r>
              <a:rPr lang="en-US" altLang="ko-KR" sz="2200" b="1" spc="-5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200" b="1" spc="-50" dirty="0" smtClean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ko-KR" altLang="en-US" sz="2200" b="1" spc="-50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ko-KR" altLang="en-US" sz="2200" b="1" spc="-5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배웠는데 </a:t>
            </a:r>
            <a:endParaRPr lang="en-US" altLang="ko-KR" sz="2200" b="1" spc="-50" dirty="0" smtClean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이제는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1.5</a:t>
            </a:r>
            <a:r>
              <a:rPr lang="en-US" altLang="ko-KR" sz="2200" b="1" spc="-30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에서도 수영을 잘할 수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34" name="그룹 133"/>
          <p:cNvGrpSpPr/>
          <p:nvPr/>
        </p:nvGrpSpPr>
        <p:grpSpPr>
          <a:xfrm>
            <a:off x="7738470" y="0"/>
            <a:ext cx="2098154" cy="687388"/>
            <a:chOff x="7738470" y="0"/>
            <a:chExt cx="2098154" cy="687388"/>
          </a:xfrm>
        </p:grpSpPr>
        <p:pic>
          <p:nvPicPr>
            <p:cNvPr id="13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36" name="그룹 135"/>
            <p:cNvGrpSpPr/>
            <p:nvPr/>
          </p:nvGrpSpPr>
          <p:grpSpPr>
            <a:xfrm>
              <a:off x="9420556" y="0"/>
              <a:ext cx="416068" cy="607290"/>
              <a:chOff x="5562439" y="642918"/>
              <a:chExt cx="416068" cy="607290"/>
            </a:xfrm>
          </p:grpSpPr>
          <p:grpSp>
            <p:nvGrpSpPr>
              <p:cNvPr id="155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7" name="직선 연결선 15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모서리가 둥근 직사각형 15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모서리가 둥근 직사각형 16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6" name="TextBox 155"/>
              <p:cNvSpPr txBox="1"/>
              <p:nvPr/>
            </p:nvSpPr>
            <p:spPr>
              <a:xfrm>
                <a:off x="5562439" y="880876"/>
                <a:ext cx="416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147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9" name="직선 연결선 14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타원 15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8" name="TextBox 147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>
              <a:off x="8557420" y="0"/>
              <a:ext cx="434242" cy="687388"/>
              <a:chOff x="8557420" y="0"/>
              <a:chExt cx="434242" cy="687388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8597430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41" name="직선 연결선 14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TextBox 139"/>
              <p:cNvSpPr txBox="1"/>
              <p:nvPr/>
            </p:nvSpPr>
            <p:spPr>
              <a:xfrm>
                <a:off x="8557420" y="318056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/>
                  <a:t>그림</a:t>
                </a:r>
                <a:endParaRPr lang="en-US" altLang="ko-KR" sz="900" dirty="0"/>
              </a:p>
              <a:p>
                <a:r>
                  <a:rPr lang="ko-KR" altLang="en-US" sz="900" dirty="0"/>
                  <a:t>상황</a:t>
                </a:r>
              </a:p>
            </p:txBody>
          </p:sp>
        </p:grpSp>
      </p:grpSp>
      <p:grpSp>
        <p:nvGrpSpPr>
          <p:cNvPr id="82" name="그룹 33"/>
          <p:cNvGrpSpPr/>
          <p:nvPr/>
        </p:nvGrpSpPr>
        <p:grpSpPr>
          <a:xfrm>
            <a:off x="4791000" y="2417537"/>
            <a:ext cx="324000" cy="324000"/>
            <a:chOff x="4964713" y="2475902"/>
            <a:chExt cx="405203" cy="405203"/>
          </a:xfrm>
        </p:grpSpPr>
        <p:sp>
          <p:nvSpPr>
            <p:cNvPr id="83" name="타원 82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5" name="타원 8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>
            <a:hlinkClick r:id="rId4" action="ppaction://hlinksldjump"/>
          </p:cNvPr>
          <p:cNvSpPr/>
          <p:nvPr/>
        </p:nvSpPr>
        <p:spPr>
          <a:xfrm>
            <a:off x="9008836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hlinkClick r:id="rId5" action="ppaction://hlinksldjump"/>
          </p:cNvPr>
          <p:cNvSpPr/>
          <p:nvPr/>
        </p:nvSpPr>
        <p:spPr>
          <a:xfrm>
            <a:off x="9460252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29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114" name="타원 113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5" name="이등변 삼각형 114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112" name="타원 11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3" name="이등변 삼각형 11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7738470" y="-6530"/>
            <a:ext cx="2098154" cy="680156"/>
            <a:chOff x="7738470" y="-6530"/>
            <a:chExt cx="2098154" cy="680156"/>
          </a:xfrm>
        </p:grpSpPr>
        <p:pic>
          <p:nvPicPr>
            <p:cNvPr id="10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7" name="그룹 106"/>
            <p:cNvGrpSpPr/>
            <p:nvPr/>
          </p:nvGrpSpPr>
          <p:grpSpPr>
            <a:xfrm>
              <a:off x="9414676" y="0"/>
              <a:ext cx="421948" cy="607290"/>
              <a:chOff x="5556559" y="642918"/>
              <a:chExt cx="421948" cy="607290"/>
            </a:xfrm>
          </p:grpSpPr>
          <p:grpSp>
            <p:nvGrpSpPr>
              <p:cNvPr id="139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1" name="직선 연결선 14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0" name="TextBox 139"/>
              <p:cNvSpPr txBox="1"/>
              <p:nvPr/>
            </p:nvSpPr>
            <p:spPr>
              <a:xfrm>
                <a:off x="5556559" y="880876"/>
                <a:ext cx="421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8955186" y="-6530"/>
              <a:ext cx="496284" cy="680156"/>
              <a:chOff x="8098631" y="0"/>
              <a:chExt cx="496284" cy="680156"/>
            </a:xfrm>
          </p:grpSpPr>
          <p:grpSp>
            <p:nvGrpSpPr>
              <p:cNvPr id="130" name="그룹 129"/>
              <p:cNvGrpSpPr/>
              <p:nvPr/>
            </p:nvGrpSpPr>
            <p:grpSpPr>
              <a:xfrm>
                <a:off x="816769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32" name="직선 연결선 13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모서리가 둥근 직사각형 13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8098631" y="388136"/>
                <a:ext cx="4962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동시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17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0" name="직선 연결선 11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" name="모서리가 둥근 직사각형 45"/>
          <p:cNvSpPr/>
          <p:nvPr/>
        </p:nvSpPr>
        <p:spPr>
          <a:xfrm>
            <a:off x="580305" y="2234971"/>
            <a:ext cx="8784000" cy="3585074"/>
          </a:xfrm>
          <a:prstGeom prst="roundRect">
            <a:avLst/>
          </a:prstGeom>
          <a:solidFill>
            <a:srgbClr val="74D5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49000" y="1802841"/>
            <a:ext cx="5976665" cy="271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야영은 즐거워</a:t>
            </a:r>
            <a:r>
              <a:rPr lang="en-US" altLang="ko-KR" sz="2800" dirty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!</a:t>
            </a:r>
            <a:endParaRPr lang="ko-KR" altLang="en-US" sz="28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5869" y="2493000"/>
            <a:ext cx="3672408" cy="283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부릉부릉</a:t>
            </a:r>
            <a:r>
              <a:rPr lang="ko-KR" altLang="en-US" sz="1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700" i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우리는 지금 야영장 가는 길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텐트 치고 활활 모닥불도 피워야지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700" i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부릉부릉</a:t>
            </a:r>
            <a:r>
              <a:rPr lang="ko-KR" altLang="en-US" sz="1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700" i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남은 거리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1.9</a:t>
            </a:r>
            <a:r>
              <a:rPr lang="en-US" altLang="ko-KR" sz="17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km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endParaRPr lang="en-US" altLang="ko-KR" sz="1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꽉 막혀서 바퀴 한 번 굴러가지 않네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809001" y="2459742"/>
            <a:ext cx="431473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부릉부릉</a:t>
            </a:r>
            <a:r>
              <a:rPr lang="ko-KR" altLang="en-US" sz="1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700" i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한숨 자고 일어나도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남은 거리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1.5</a:t>
            </a:r>
            <a:r>
              <a:rPr lang="en-US" altLang="ko-KR" sz="17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km</a:t>
            </a:r>
            <a:r>
              <a:rPr lang="en-US" altLang="ko-KR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700" i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부릉부릉</a:t>
            </a:r>
            <a:r>
              <a:rPr lang="ko-KR" altLang="en-US" sz="1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700" i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가자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도로는 꽉 막혀도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마음은 이미 야영장</a:t>
            </a:r>
            <a:r>
              <a:rPr lang="en-US" altLang="ko-K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" name="직사각형 53">
            <a:hlinkClick r:id="rId6" action="ppaction://hlinksldjump"/>
          </p:cNvPr>
          <p:cNvSpPr/>
          <p:nvPr/>
        </p:nvSpPr>
        <p:spPr>
          <a:xfrm>
            <a:off x="8557420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7" action="ppaction://hlinksldjump"/>
          </p:cNvPr>
          <p:cNvSpPr/>
          <p:nvPr/>
        </p:nvSpPr>
        <p:spPr>
          <a:xfrm>
            <a:off x="9460252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74644" y="896400"/>
            <a:ext cx="8736074" cy="603503"/>
            <a:chOff x="574644" y="896400"/>
            <a:chExt cx="8736074" cy="603503"/>
          </a:xfrm>
        </p:grpSpPr>
        <p:grpSp>
          <p:nvGrpSpPr>
            <p:cNvPr id="50" name="그룹 49"/>
            <p:cNvGrpSpPr/>
            <p:nvPr/>
          </p:nvGrpSpPr>
          <p:grpSpPr>
            <a:xfrm>
              <a:off x="574644" y="986511"/>
              <a:ext cx="8736074" cy="430887"/>
              <a:chOff x="574644" y="1005561"/>
              <a:chExt cx="8736074" cy="43088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738158" y="1005561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 smtClean="0"/>
                  <a:t>동시를 읽어 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74644" y="1144804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" name="4-2-3 소수의 덧셈과 뺄셈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000" y="896400"/>
              <a:ext cx="609600" cy="6035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6" grpId="0" animBg="1"/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114" name="타원 113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5" name="이등변 삼각형 114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112" name="타원 111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3" name="이등변 삼각형 112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42925" y="987306"/>
            <a:ext cx="8820149" cy="1591841"/>
            <a:chOff x="542925" y="987306"/>
            <a:chExt cx="8820149" cy="1591841"/>
          </a:xfrm>
        </p:grpSpPr>
        <p:grpSp>
          <p:nvGrpSpPr>
            <p:cNvPr id="96" name="그룹 95"/>
            <p:cNvGrpSpPr/>
            <p:nvPr/>
          </p:nvGrpSpPr>
          <p:grpSpPr>
            <a:xfrm>
              <a:off x="574644" y="987306"/>
              <a:ext cx="8736074" cy="430887"/>
              <a:chOff x="788958" y="4714884"/>
              <a:chExt cx="8736074" cy="430887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952472" y="4714884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 smtClean="0"/>
                  <a:t>동시를 읽고 느낀 점을 이야기해 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788958" y="485412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1" name="모서리가 둥근 직사각형 100"/>
            <p:cNvSpPr/>
            <p:nvPr/>
          </p:nvSpPr>
          <p:spPr>
            <a:xfrm>
              <a:off x="542925" y="1427147"/>
              <a:ext cx="8820149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787536" y="1550716"/>
            <a:ext cx="82571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-4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반복해서 나오는 </a:t>
            </a:r>
            <a:r>
              <a:rPr lang="en-US" altLang="ko-KR" sz="2200" b="1" spc="-4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200" b="1" spc="-40" dirty="0" err="1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부릉부릉</a:t>
            </a:r>
            <a:r>
              <a:rPr lang="en-US" altLang="ko-KR" sz="2200" b="1" spc="-4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2200" b="1" spc="-40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야영장으로 향하는 주인공의 마음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같아서 재미있었습니다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7738470" y="-6530"/>
            <a:ext cx="2098154" cy="680156"/>
            <a:chOff x="7738470" y="-6530"/>
            <a:chExt cx="2098154" cy="680156"/>
          </a:xfrm>
        </p:grpSpPr>
        <p:pic>
          <p:nvPicPr>
            <p:cNvPr id="106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7" name="그룹 106"/>
            <p:cNvGrpSpPr/>
            <p:nvPr/>
          </p:nvGrpSpPr>
          <p:grpSpPr>
            <a:xfrm>
              <a:off x="9389428" y="0"/>
              <a:ext cx="447196" cy="607290"/>
              <a:chOff x="5531311" y="642918"/>
              <a:chExt cx="447196" cy="607290"/>
            </a:xfrm>
          </p:grpSpPr>
          <p:grpSp>
            <p:nvGrpSpPr>
              <p:cNvPr id="138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0" name="직선 연결선 13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9" name="TextBox 138"/>
              <p:cNvSpPr txBox="1"/>
              <p:nvPr/>
            </p:nvSpPr>
            <p:spPr>
              <a:xfrm>
                <a:off x="5531311" y="880876"/>
                <a:ext cx="447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/>
                  <a:t>선수학습</a:t>
                </a:r>
                <a:endParaRPr lang="ko-KR" altLang="en-US" sz="900" dirty="0"/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8955186" y="-6530"/>
              <a:ext cx="496284" cy="680156"/>
              <a:chOff x="8098631" y="0"/>
              <a:chExt cx="496284" cy="680156"/>
            </a:xfrm>
          </p:grpSpPr>
          <p:grpSp>
            <p:nvGrpSpPr>
              <p:cNvPr id="130" name="그룹 129"/>
              <p:cNvGrpSpPr/>
              <p:nvPr/>
            </p:nvGrpSpPr>
            <p:grpSpPr>
              <a:xfrm>
                <a:off x="816769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32" name="직선 연결선 13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8098631" y="388136"/>
                <a:ext cx="4962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동시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117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0" name="직선 연결선 11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42925" y="2805759"/>
            <a:ext cx="8820149" cy="1220022"/>
            <a:chOff x="542925" y="2805759"/>
            <a:chExt cx="8820149" cy="1220022"/>
          </a:xfrm>
        </p:grpSpPr>
        <p:grpSp>
          <p:nvGrpSpPr>
            <p:cNvPr id="147" name="그룹 146"/>
            <p:cNvGrpSpPr/>
            <p:nvPr/>
          </p:nvGrpSpPr>
          <p:grpSpPr>
            <a:xfrm>
              <a:off x="574644" y="2805759"/>
              <a:ext cx="8736074" cy="430887"/>
              <a:chOff x="788958" y="4714884"/>
              <a:chExt cx="8736074" cy="430887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952472" y="4714884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 smtClean="0"/>
                  <a:t>동시에 나온 소수를 찾아보세요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151" name="타원 150"/>
              <p:cNvSpPr/>
              <p:nvPr/>
            </p:nvSpPr>
            <p:spPr>
              <a:xfrm>
                <a:off x="788958" y="485412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8" name="모서리가 둥근 직사각형 147"/>
            <p:cNvSpPr/>
            <p:nvPr/>
          </p:nvSpPr>
          <p:spPr>
            <a:xfrm>
              <a:off x="542925" y="3233781"/>
              <a:ext cx="8820149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795454" y="3380482"/>
            <a:ext cx="82571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1.9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1.5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 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42925" y="4297606"/>
            <a:ext cx="8820149" cy="1587367"/>
            <a:chOff x="542925" y="4297606"/>
            <a:chExt cx="8820149" cy="1587367"/>
          </a:xfrm>
        </p:grpSpPr>
        <p:grpSp>
          <p:nvGrpSpPr>
            <p:cNvPr id="153" name="그룹 152"/>
            <p:cNvGrpSpPr/>
            <p:nvPr/>
          </p:nvGrpSpPr>
          <p:grpSpPr>
            <a:xfrm>
              <a:off x="574644" y="4297606"/>
              <a:ext cx="8736074" cy="430887"/>
              <a:chOff x="788958" y="4693992"/>
              <a:chExt cx="8736074" cy="430887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952472" y="4693992"/>
                <a:ext cx="8572560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defRPr/>
                </a:pPr>
                <a:r>
                  <a:rPr lang="ko-KR" altLang="en-US" dirty="0" smtClean="0"/>
                  <a:t>무엇을 배울 것 같은지 이야기해 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788958" y="481623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4" name="모서리가 둥근 직사각형 153"/>
            <p:cNvSpPr/>
            <p:nvPr/>
          </p:nvSpPr>
          <p:spPr>
            <a:xfrm>
              <a:off x="542925" y="4732973"/>
              <a:ext cx="8820149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786653" y="4856542"/>
            <a:ext cx="82571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소수에 대해 배울 것 같습니다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소수의 덧셈과 뺄셈을 배울 것 같습니다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6" name="그룹 33"/>
          <p:cNvGrpSpPr/>
          <p:nvPr/>
        </p:nvGrpSpPr>
        <p:grpSpPr>
          <a:xfrm>
            <a:off x="4791000" y="1841147"/>
            <a:ext cx="324000" cy="324000"/>
            <a:chOff x="4964713" y="2475902"/>
            <a:chExt cx="405203" cy="405203"/>
          </a:xfrm>
        </p:grpSpPr>
        <p:sp>
          <p:nvSpPr>
            <p:cNvPr id="68" name="타원 6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0" name="타원 6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33"/>
          <p:cNvGrpSpPr/>
          <p:nvPr/>
        </p:nvGrpSpPr>
        <p:grpSpPr>
          <a:xfrm>
            <a:off x="4791000" y="3466431"/>
            <a:ext cx="324000" cy="324000"/>
            <a:chOff x="4964713" y="2475902"/>
            <a:chExt cx="405203" cy="405203"/>
          </a:xfrm>
        </p:grpSpPr>
        <p:sp>
          <p:nvSpPr>
            <p:cNvPr id="72" name="타원 71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4" name="타원 73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33"/>
          <p:cNvGrpSpPr/>
          <p:nvPr/>
        </p:nvGrpSpPr>
        <p:grpSpPr>
          <a:xfrm>
            <a:off x="4791000" y="5146973"/>
            <a:ext cx="324000" cy="324000"/>
            <a:chOff x="4964713" y="2475902"/>
            <a:chExt cx="405203" cy="405203"/>
          </a:xfrm>
        </p:grpSpPr>
        <p:sp>
          <p:nvSpPr>
            <p:cNvPr id="76" name="타원 75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78" name="타원 7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>
            <a:hlinkClick r:id="rId5" action="ppaction://hlinksldjump"/>
          </p:cNvPr>
          <p:cNvSpPr/>
          <p:nvPr/>
        </p:nvSpPr>
        <p:spPr>
          <a:xfrm>
            <a:off x="8557420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hlinkClick r:id="rId6" action="ppaction://hlinksldjump"/>
          </p:cNvPr>
          <p:cNvSpPr/>
          <p:nvPr/>
        </p:nvSpPr>
        <p:spPr>
          <a:xfrm>
            <a:off x="9460252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5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49" grpId="0"/>
      <p:bldP spid="1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/>
          <p:cNvGrpSpPr/>
          <p:nvPr/>
        </p:nvGrpSpPr>
        <p:grpSpPr>
          <a:xfrm>
            <a:off x="8276217" y="6189064"/>
            <a:ext cx="1082280" cy="428628"/>
            <a:chOff x="8276217" y="6140919"/>
            <a:chExt cx="1082280" cy="428628"/>
          </a:xfrm>
        </p:grpSpPr>
        <p:grpSp>
          <p:nvGrpSpPr>
            <p:cNvPr id="73" name="그룹 72"/>
            <p:cNvGrpSpPr/>
            <p:nvPr/>
          </p:nvGrpSpPr>
          <p:grpSpPr>
            <a:xfrm>
              <a:off x="8929869" y="6140919"/>
              <a:ext cx="428628" cy="428628"/>
              <a:chOff x="6701949" y="6250801"/>
              <a:chExt cx="428628" cy="428628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0" name="이등변 삼각형 79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8276217" y="6140919"/>
              <a:ext cx="428628" cy="428628"/>
              <a:chOff x="8371314" y="6192000"/>
              <a:chExt cx="428628" cy="428628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16496" y="1468603"/>
            <a:ext cx="9076616" cy="707886"/>
            <a:chOff x="416496" y="1468603"/>
            <a:chExt cx="9076616" cy="707886"/>
          </a:xfrm>
        </p:grpSpPr>
        <p:sp>
          <p:nvSpPr>
            <p:cNvPr id="70" name="TextBox 69"/>
            <p:cNvSpPr txBox="1"/>
            <p:nvPr/>
          </p:nvSpPr>
          <p:spPr>
            <a:xfrm>
              <a:off x="920552" y="1607103"/>
              <a:ext cx="85725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색칠한 부분의 크기를 소수로 나타내 보세요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16496" y="1468603"/>
              <a:ext cx="4956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1FBAD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4000" b="1" dirty="0">
                <a:solidFill>
                  <a:srgbClr val="1FBAD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58" y="2670270"/>
            <a:ext cx="7592485" cy="2381582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2139169" y="4329327"/>
            <a:ext cx="8238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0.3</a:t>
            </a:r>
            <a:endParaRPr lang="ko-KR" altLang="en-US" sz="2200" dirty="0"/>
          </a:p>
        </p:txBody>
      </p:sp>
      <p:sp>
        <p:nvSpPr>
          <p:cNvPr id="85" name="직사각형 84"/>
          <p:cNvSpPr/>
          <p:nvPr/>
        </p:nvSpPr>
        <p:spPr>
          <a:xfrm>
            <a:off x="5817000" y="4329327"/>
            <a:ext cx="8238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</a:t>
            </a:r>
            <a:endParaRPr lang="ko-KR" altLang="en-US" sz="22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7738470" y="-6530"/>
            <a:ext cx="2140923" cy="680156"/>
            <a:chOff x="7738470" y="-6530"/>
            <a:chExt cx="2140923" cy="680156"/>
          </a:xfrm>
        </p:grpSpPr>
        <p:pic>
          <p:nvPicPr>
            <p:cNvPr id="5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738470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59" name="그룹 58"/>
            <p:cNvGrpSpPr/>
            <p:nvPr/>
          </p:nvGrpSpPr>
          <p:grpSpPr>
            <a:xfrm>
              <a:off x="9383109" y="-6530"/>
              <a:ext cx="496284" cy="680156"/>
              <a:chOff x="8955186" y="-6530"/>
              <a:chExt cx="496284" cy="680156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9024254" y="-653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98" name="직선 연결선 97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모서리가 둥근 직사각형 10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7" name="TextBox 96"/>
              <p:cNvSpPr txBox="1"/>
              <p:nvPr/>
            </p:nvSpPr>
            <p:spPr>
              <a:xfrm>
                <a:off x="8955186" y="297383"/>
                <a:ext cx="496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선수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학습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8557420" y="0"/>
              <a:ext cx="434242" cy="607290"/>
              <a:chOff x="8557420" y="0"/>
              <a:chExt cx="434242" cy="607290"/>
            </a:xfrm>
          </p:grpSpPr>
          <p:grpSp>
            <p:nvGrpSpPr>
              <p:cNvPr id="88" name="그룹 75"/>
              <p:cNvGrpSpPr/>
              <p:nvPr/>
            </p:nvGrpSpPr>
            <p:grpSpPr>
              <a:xfrm>
                <a:off x="8595501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0" name="직선 연결선 8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9" name="TextBox 88"/>
              <p:cNvSpPr txBox="1"/>
              <p:nvPr/>
            </p:nvSpPr>
            <p:spPr>
              <a:xfrm>
                <a:off x="8557420" y="237958"/>
                <a:ext cx="434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그림</a:t>
                </a:r>
                <a:endParaRPr lang="en-US" altLang="ko-KR" sz="9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상황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989662" y="0"/>
              <a:ext cx="434242" cy="596027"/>
              <a:chOff x="5559854" y="642918"/>
              <a:chExt cx="434242" cy="596027"/>
            </a:xfrm>
          </p:grpSpPr>
          <p:grpSp>
            <p:nvGrpSpPr>
              <p:cNvPr id="64" name="그룹 75"/>
              <p:cNvGrpSpPr/>
              <p:nvPr/>
            </p:nvGrpSpPr>
            <p:grpSpPr>
              <a:xfrm>
                <a:off x="5594587" y="642918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66" name="직선 연결선 6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모서리가 둥근 직사각형 8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모서리가 둥근 직사각형 8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모서리가 둥근 직사각형 8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5" name="TextBox 64"/>
              <p:cNvSpPr txBox="1"/>
              <p:nvPr/>
            </p:nvSpPr>
            <p:spPr>
              <a:xfrm>
                <a:off x="5559854" y="939218"/>
                <a:ext cx="4342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05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defRPr>
                </a:lvl1pPr>
              </a:lstStyle>
              <a:p>
                <a:r>
                  <a:rPr lang="ko-KR" altLang="en-US" sz="900" dirty="0" smtClean="0">
                    <a:solidFill>
                      <a:schemeClr val="tx1"/>
                    </a:solidFill>
                  </a:rPr>
                  <a:t>동시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1" name="직사각형 50">
            <a:hlinkClick r:id="rId4" action="ppaction://hlinksldjump"/>
          </p:cNvPr>
          <p:cNvSpPr/>
          <p:nvPr/>
        </p:nvSpPr>
        <p:spPr>
          <a:xfrm>
            <a:off x="8557420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hlinkClick r:id="rId5" action="ppaction://hlinksldjump"/>
          </p:cNvPr>
          <p:cNvSpPr/>
          <p:nvPr/>
        </p:nvSpPr>
        <p:spPr>
          <a:xfrm>
            <a:off x="9008836" y="244526"/>
            <a:ext cx="396161" cy="358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33"/>
          <p:cNvGrpSpPr/>
          <p:nvPr/>
        </p:nvGrpSpPr>
        <p:grpSpPr>
          <a:xfrm>
            <a:off x="2370004" y="4382770"/>
            <a:ext cx="324000" cy="324000"/>
            <a:chOff x="4964713" y="2475902"/>
            <a:chExt cx="405203" cy="405203"/>
          </a:xfrm>
        </p:grpSpPr>
        <p:sp>
          <p:nvSpPr>
            <p:cNvPr id="55" name="타원 5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1" name="타원 60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33"/>
          <p:cNvGrpSpPr/>
          <p:nvPr/>
        </p:nvGrpSpPr>
        <p:grpSpPr>
          <a:xfrm>
            <a:off x="6066943" y="4382770"/>
            <a:ext cx="324000" cy="324000"/>
            <a:chOff x="4964713" y="2475902"/>
            <a:chExt cx="405203" cy="405203"/>
          </a:xfrm>
        </p:grpSpPr>
        <p:sp>
          <p:nvSpPr>
            <p:cNvPr id="67" name="타원 6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9" name="타원 6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687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373</Words>
  <PresentationFormat>A4 용지(210x297mm)</PresentationFormat>
  <Paragraphs>135</Paragraphs>
  <Slides>13</Slides>
  <Notes>3</Notes>
  <HiddenSlides>1</HiddenSlides>
  <MMClips>1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  <vt:variant>
        <vt:lpstr>재구성한 쇼</vt:lpstr>
      </vt:variant>
      <vt:variant>
        <vt:i4>1</vt:i4>
      </vt:variant>
    </vt:vector>
  </HeadingPairs>
  <TitlesOfParts>
    <vt:vector size="20" baseType="lpstr">
      <vt:lpstr>나눔고딕 ExtraBold</vt:lpstr>
      <vt:lpstr>Arial</vt:lpstr>
      <vt:lpstr>Cambria Math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2020-11-09T07:10:02Z</cp:lastPrinted>
  <dcterms:created xsi:type="dcterms:W3CDTF">2020-09-07T10:18:08Z</dcterms:created>
  <dcterms:modified xsi:type="dcterms:W3CDTF">2021-04-23T00:28:56Z</dcterms:modified>
</cp:coreProperties>
</file>